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Economica"/>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A8A40A0-BE3F-44D9-8FAC-566A179150E7}">
  <a:tblStyle styleId="{6A8A40A0-BE3F-44D9-8FAC-566A179150E7}"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Economica-bold.fntdata"/><Relationship Id="rId10" Type="http://schemas.openxmlformats.org/officeDocument/2006/relationships/slide" Target="slides/slide4.xml"/><Relationship Id="rId32" Type="http://schemas.openxmlformats.org/officeDocument/2006/relationships/font" Target="fonts/Economica-regular.fntdata"/><Relationship Id="rId13" Type="http://schemas.openxmlformats.org/officeDocument/2006/relationships/slide" Target="slides/slide7.xml"/><Relationship Id="rId35" Type="http://schemas.openxmlformats.org/officeDocument/2006/relationships/font" Target="fonts/Economica-boldItalic.fntdata"/><Relationship Id="rId12" Type="http://schemas.openxmlformats.org/officeDocument/2006/relationships/slide" Target="slides/slide6.xml"/><Relationship Id="rId34" Type="http://schemas.openxmlformats.org/officeDocument/2006/relationships/font" Target="fonts/Economica-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3.jp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researchgate.net/figure/llustration-of-the-network-architecture-of-VGG-19-model-conv-means-convolution-FC-means_fig2_325137356"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papers.nips.cc/paper/4824-imagenet-classification-with-deep-convolutional-neural-networks.pdf" TargetMode="External"/><Relationship Id="rId3" Type="http://schemas.openxmlformats.org/officeDocument/2006/relationships/hyperlink" Target="https://towardsdatascience.com/alexnet-the-architecture-that-challenged-cnns-e406d5297951"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76e5a010b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76e5a010b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84a85f794c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84a85f794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800"/>
              </a:spcBef>
              <a:spcAft>
                <a:spcPts val="0"/>
              </a:spcAft>
              <a:buNone/>
            </a:pPr>
            <a:r>
              <a:rPr lang="en" sz="1000"/>
              <a:t>Cedric?</a:t>
            </a:r>
            <a:endParaRPr sz="1000"/>
          </a:p>
          <a:p>
            <a:pPr indent="0" lvl="0" marL="0" rtl="0" algn="l">
              <a:lnSpc>
                <a:spcPct val="115000"/>
              </a:lnSpc>
              <a:spcBef>
                <a:spcPts val="800"/>
              </a:spcBef>
              <a:spcAft>
                <a:spcPts val="0"/>
              </a:spcAft>
              <a:buNone/>
            </a:pPr>
            <a:r>
              <a:rPr lang="en" sz="1300"/>
              <a:t>all the chest radiographs were filtered as a part of the quality control process by removing all low quality or unreadable scans </a:t>
            </a:r>
            <a:endParaRPr sz="700"/>
          </a:p>
          <a:p>
            <a:pPr indent="0" lvl="0" marL="0" rtl="0" algn="l">
              <a:lnSpc>
                <a:spcPct val="115000"/>
              </a:lnSpc>
              <a:spcBef>
                <a:spcPts val="800"/>
              </a:spcBef>
              <a:spcAft>
                <a:spcPts val="800"/>
              </a:spcAft>
              <a:buNone/>
            </a:pPr>
            <a:r>
              <a:rPr lang="en"/>
              <a:t>The quality of the images were assessed by two expert physicians before being cleared for training the AI system. In order to account for any grading errors, the evaluation set was also checked by a third expert.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84a98a903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84a98a903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lang="en"/>
              <a:t>Arti </a:t>
            </a:r>
            <a:endParaRPr/>
          </a:p>
          <a:p>
            <a:pPr indent="0" lvl="0" marL="457200" rtl="0" algn="l">
              <a:spcBef>
                <a:spcPts val="0"/>
              </a:spcBef>
              <a:spcAft>
                <a:spcPts val="0"/>
              </a:spcAft>
              <a:buNone/>
            </a:pPr>
            <a:r>
              <a:rPr lang="en"/>
              <a:t>Our initial model didn’t have any regularization and ended with about 100% training accuracy but only about 80% of accuracy was retained in the validation set</a:t>
            </a:r>
            <a:endParaRPr/>
          </a:p>
          <a:p>
            <a:pPr indent="-298450" lvl="0" marL="457200" rtl="0" algn="l">
              <a:spcBef>
                <a:spcPts val="0"/>
              </a:spcBef>
              <a:spcAft>
                <a:spcPts val="0"/>
              </a:spcAft>
              <a:buSzPts val="1100"/>
              <a:buChar char="●"/>
            </a:pPr>
            <a:r>
              <a:rPr lang="en"/>
              <a:t>We implemented a regularized model where we use dropout prevent overfitting</a:t>
            </a:r>
            <a:endParaRPr/>
          </a:p>
          <a:p>
            <a:pPr indent="-298450" lvl="0" marL="457200" rtl="0" algn="l">
              <a:spcBef>
                <a:spcPts val="0"/>
              </a:spcBef>
              <a:spcAft>
                <a:spcPts val="0"/>
              </a:spcAft>
              <a:buSzPts val="1100"/>
              <a:buChar char="●"/>
            </a:pPr>
            <a:r>
              <a:rPr lang="en"/>
              <a:t>we use batch normalization to standardize the inputs of hidden layers for each batch</a:t>
            </a:r>
            <a:endParaRPr/>
          </a:p>
          <a:p>
            <a:pPr indent="-298450" lvl="0" marL="457200" rtl="0" algn="l">
              <a:spcBef>
                <a:spcPts val="0"/>
              </a:spcBef>
              <a:spcAft>
                <a:spcPts val="0"/>
              </a:spcAft>
              <a:buSzPts val="1100"/>
              <a:buChar char="●"/>
            </a:pPr>
            <a:r>
              <a:rPr lang="en"/>
              <a:t>We tweaked a few versions of image augmentation and optimizers</a:t>
            </a:r>
            <a:endParaRPr/>
          </a:p>
          <a:p>
            <a:pPr indent="-298450" lvl="0" marL="457200" rtl="0" algn="l">
              <a:spcBef>
                <a:spcPts val="0"/>
              </a:spcBef>
              <a:spcAft>
                <a:spcPts val="0"/>
              </a:spcAft>
              <a:buSzPts val="1100"/>
              <a:buChar char="●"/>
            </a:pPr>
            <a:r>
              <a:rPr lang="en"/>
              <a:t>RMS prop optimizer and 10e-4 learning rate</a:t>
            </a:r>
            <a:endParaRPr/>
          </a:p>
          <a:p>
            <a:pPr indent="-298450" lvl="0" marL="457200" rtl="0" algn="l">
              <a:spcBef>
                <a:spcPts val="0"/>
              </a:spcBef>
              <a:spcAft>
                <a:spcPts val="0"/>
              </a:spcAft>
              <a:buSzPts val="1100"/>
              <a:buChar char="●"/>
            </a:pPr>
            <a:r>
              <a:rPr lang="en"/>
              <a:t>Brightness scale and horizontal flip - didn’t change the ballpark of the accuracy</a:t>
            </a:r>
            <a:endParaRPr/>
          </a:p>
          <a:p>
            <a:pPr indent="-298450" lvl="0" marL="457200" rtl="0" algn="l">
              <a:spcBef>
                <a:spcPts val="0"/>
              </a:spcBef>
              <a:spcAft>
                <a:spcPts val="0"/>
              </a:spcAft>
              <a:buSzPts val="1100"/>
              <a:buChar char="●"/>
            </a:pPr>
            <a:r>
              <a:rPr lang="en"/>
              <a:t>Model summary; bullet points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848f79086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848f79086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t>Arti</a:t>
            </a:r>
            <a:endParaRPr sz="1800"/>
          </a:p>
          <a:p>
            <a:pPr indent="-342900" lvl="0" marL="457200" rtl="0" algn="l">
              <a:lnSpc>
                <a:spcPct val="115000"/>
              </a:lnSpc>
              <a:spcBef>
                <a:spcPts val="1600"/>
              </a:spcBef>
              <a:spcAft>
                <a:spcPts val="0"/>
              </a:spcAft>
              <a:buClr>
                <a:srgbClr val="000000"/>
              </a:buClr>
              <a:buSzPts val="1800"/>
              <a:buChar char="●"/>
            </a:pPr>
            <a:r>
              <a:rPr lang="en" sz="1800"/>
              <a:t>Pre-trained on ImageNet (image database of 14,197,122 images)</a:t>
            </a:r>
            <a:endParaRPr sz="1800"/>
          </a:p>
          <a:p>
            <a:pPr indent="-342900" lvl="0" marL="457200" rtl="0" algn="l">
              <a:lnSpc>
                <a:spcPct val="115000"/>
              </a:lnSpc>
              <a:spcBef>
                <a:spcPts val="0"/>
              </a:spcBef>
              <a:spcAft>
                <a:spcPts val="0"/>
              </a:spcAft>
              <a:buClr>
                <a:schemeClr val="lt2"/>
              </a:buClr>
              <a:buSzPts val="1800"/>
              <a:buChar char="●"/>
            </a:pPr>
            <a:r>
              <a:rPr lang="en" u="sng">
                <a:solidFill>
                  <a:schemeClr val="hlink"/>
                </a:solidFill>
                <a:hlinkClick r:id="rId2"/>
              </a:rPr>
              <a:t>https://www.researchgate.net/figure/llustration-of-the-network-architecture-of-VGG-19-model-conv-means-convolution-FC-means_fig2_325137356</a:t>
            </a:r>
            <a:endParaRPr sz="1800"/>
          </a:p>
          <a:p>
            <a:pPr indent="-342900" lvl="0" marL="457200" rtl="0" algn="l">
              <a:lnSpc>
                <a:spcPct val="115000"/>
              </a:lnSpc>
              <a:spcBef>
                <a:spcPts val="0"/>
              </a:spcBef>
              <a:spcAft>
                <a:spcPts val="0"/>
              </a:spcAft>
              <a:buClr>
                <a:schemeClr val="lt2"/>
              </a:buClr>
              <a:buSzPts val="1800"/>
              <a:buChar char="●"/>
            </a:pPr>
            <a:r>
              <a:rPr lang="en" sz="1800"/>
              <a:t>Built off of AlexNet, has more depth</a:t>
            </a:r>
            <a:endParaRPr sz="1800"/>
          </a:p>
          <a:p>
            <a:pPr indent="-342900" lvl="0" marL="457200" rtl="0" algn="l">
              <a:lnSpc>
                <a:spcPct val="115000"/>
              </a:lnSpc>
              <a:spcBef>
                <a:spcPts val="0"/>
              </a:spcBef>
              <a:spcAft>
                <a:spcPts val="0"/>
              </a:spcAft>
              <a:buClr>
                <a:schemeClr val="lt2"/>
              </a:buClr>
              <a:buSzPts val="1800"/>
              <a:buChar char="●"/>
            </a:pPr>
            <a:r>
              <a:rPr lang="en" sz="1800"/>
              <a:t>Two versions; bottleneck and finetune</a:t>
            </a:r>
            <a:endParaRPr sz="1800"/>
          </a:p>
          <a:p>
            <a:pPr indent="-342900" lvl="0" marL="457200" rtl="0" algn="l">
              <a:lnSpc>
                <a:spcPct val="115000"/>
              </a:lnSpc>
              <a:spcBef>
                <a:spcPts val="0"/>
              </a:spcBef>
              <a:spcAft>
                <a:spcPts val="0"/>
              </a:spcAft>
              <a:buClr>
                <a:schemeClr val="lt2"/>
              </a:buClr>
              <a:buSzPts val="1800"/>
              <a:buChar char="●"/>
            </a:pPr>
            <a:r>
              <a:rPr lang="en" sz="1800"/>
              <a:t>Bottleneck we train a small model on top of the features learned from the VGG19 architecture. Small model consists of 1 dense layer, 1 dropout of 0.5 and then finally the sigmoid activation</a:t>
            </a:r>
            <a:endParaRPr sz="1800"/>
          </a:p>
          <a:p>
            <a:pPr indent="-342900" lvl="0" marL="457200" rtl="0" algn="l">
              <a:lnSpc>
                <a:spcPct val="115000"/>
              </a:lnSpc>
              <a:spcBef>
                <a:spcPts val="0"/>
              </a:spcBef>
              <a:spcAft>
                <a:spcPts val="0"/>
              </a:spcAft>
              <a:buClr>
                <a:schemeClr val="lt2"/>
              </a:buClr>
              <a:buSzPts val="1800"/>
              <a:buChar char="●"/>
            </a:pPr>
            <a:r>
              <a:rPr lang="en" sz="1800"/>
              <a:t>The fine tuned model freezes the initial convolutional layers and only trained final layers and then also adds fully connected layers specific to our dataset. These final layers consisted of 2 dense layers each followed by a dropout of 0.5 and then a final sigmoid activation</a:t>
            </a:r>
            <a:endParaRPr sz="1800"/>
          </a:p>
          <a:p>
            <a:pPr indent="-342900" lvl="0" marL="457200" rtl="0" algn="l">
              <a:lnSpc>
                <a:spcPct val="115000"/>
              </a:lnSpc>
              <a:spcBef>
                <a:spcPts val="0"/>
              </a:spcBef>
              <a:spcAft>
                <a:spcPts val="0"/>
              </a:spcAft>
              <a:buClr>
                <a:schemeClr val="lt2"/>
              </a:buClr>
              <a:buSzPts val="1800"/>
              <a:buChar char="●"/>
            </a:pPr>
            <a:r>
              <a:rPr lang="en" sz="1800"/>
              <a:t>Optimizer is RMSprop lr 2e-5</a:t>
            </a:r>
            <a:endParaRPr sz="1800"/>
          </a:p>
          <a:p>
            <a:pPr indent="-342900" lvl="0" marL="457200" rtl="0" algn="l">
              <a:lnSpc>
                <a:spcPct val="115000"/>
              </a:lnSpc>
              <a:spcBef>
                <a:spcPts val="0"/>
              </a:spcBef>
              <a:spcAft>
                <a:spcPts val="0"/>
              </a:spcAft>
              <a:buClr>
                <a:schemeClr val="lt2"/>
              </a:buClr>
              <a:buSzPts val="1800"/>
              <a:buChar char="●"/>
            </a:pPr>
            <a:r>
              <a:rPr lang="en" sz="1800"/>
              <a:t>Both performed roughly the same</a:t>
            </a:r>
            <a:endParaRPr sz="18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848f790865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848f790865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800"/>
              <a:t>Sudeepti</a:t>
            </a:r>
            <a:endParaRPr sz="800"/>
          </a:p>
          <a:p>
            <a:pPr indent="0" lvl="0" marL="0" rtl="0" algn="l">
              <a:lnSpc>
                <a:spcPct val="115000"/>
              </a:lnSpc>
              <a:spcBef>
                <a:spcPts val="1600"/>
              </a:spcBef>
              <a:spcAft>
                <a:spcPts val="0"/>
              </a:spcAft>
              <a:buNone/>
            </a:pPr>
            <a:r>
              <a:rPr lang="en" sz="1200"/>
              <a:t>As a part of our </a:t>
            </a:r>
            <a:r>
              <a:rPr lang="en" sz="1200"/>
              <a:t>comparative</a:t>
            </a:r>
            <a:r>
              <a:rPr lang="en" sz="1200"/>
              <a:t> analysis, we also implemented inceptionv3 which </a:t>
            </a:r>
            <a:r>
              <a:rPr lang="en" sz="1200"/>
              <a:t>is a widely-used and prominent CNN that is third iteration to have underwent refinements after InceptionV1 and InceptionV2. Researchers at Google created this model in hopes of creating a deep learning network that will avoid representational bottlenecks and to improve efficiency of computations by using factorization methods. Inception V3 consists of symmetric and asymmetric building blocks, including convolutions, average pooling, max pooling, dropouts, and fully connected layers. All convolutional layers are followed by batch normalization and ReLU activation.  Inception V3 factorizes 5×5 convolution to two 3×3 convolution operations and replaces 7×7 to a series of 3×3 convolutions. Given these enhancements, InceptionV3 is proven to have a lower computation costs than VGGNet. We decided to use InceptionV3 because we found it to be a very effective and viable option for transfer learning - we adopted this transfer learning approach because we 1) are working with a small training set and 2) wanted to leverage the pre-trained weights and the pre-built architecture associated with InceptionV3.</a:t>
            </a:r>
            <a:endParaRPr b="1" sz="1200"/>
          </a:p>
          <a:p>
            <a:pPr indent="0" lvl="0" marL="0" rtl="0" algn="l">
              <a:lnSpc>
                <a:spcPct val="115000"/>
              </a:lnSpc>
              <a:spcBef>
                <a:spcPts val="1600"/>
              </a:spcBef>
              <a:spcAft>
                <a:spcPts val="1600"/>
              </a:spcAft>
              <a:buNone/>
            </a:pPr>
            <a:r>
              <a:t/>
            </a:r>
            <a:endParaRPr sz="800"/>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84803d461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84803d461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Mariah</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AlexNet is a convolutional neural network architecture developed by Alex Krizhevsky, Ilya Sutskever, and Geoffrey E. Hinton [10]. </a:t>
            </a:r>
            <a:r>
              <a:rPr lang="en" sz="1200">
                <a:latin typeface="Times New Roman"/>
                <a:ea typeface="Times New Roman"/>
                <a:cs typeface="Times New Roman"/>
                <a:sym typeface="Times New Roman"/>
              </a:rPr>
              <a:t> It’s a very famous and well known architecture in computer vision and it first became really well known in 2012 when it won an ImageNet Competition. </a:t>
            </a:r>
            <a:r>
              <a:rPr lang="en" sz="1200">
                <a:latin typeface="Times New Roman"/>
                <a:ea typeface="Times New Roman"/>
                <a:cs typeface="Times New Roman"/>
                <a:sym typeface="Times New Roman"/>
              </a:rPr>
              <a:t>A 2019 article from the Journal of Stomatal, Oral, and Maxillofacial Surgery reviewing the use of CNNs in medical image analysis found AlexNet to be one of the top performing architectures[4].It is composed of 5 convolutional layers followed by three fully connected layers, it utilizes relu as the activation function throughout and softmax as the final activation function. You can see by looking at the images of the network, that max pooling is used after three of the convolutional layers. The network does utilize dropout on the fully connected layers which the original AlexNet paper says is done to prevent overfitting [10].</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84636c91d1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84636c91d1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Mariah</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The architecture is simple enough to build in Keras, however doing that and training from scratch did not yield good results (at least over a short training span of 10 epochs). </a:t>
            </a:r>
            <a:r>
              <a:rPr lang="en" sz="1200">
                <a:latin typeface="Times New Roman"/>
                <a:ea typeface="Times New Roman"/>
                <a:cs typeface="Times New Roman"/>
                <a:sym typeface="Times New Roman"/>
              </a:rPr>
              <a:t>There is a GitHub Repo from MIT that has an AlexNet implementation in Keras but it is outdated and the file containing the pre-trained weights is in a format that doesn’t work with the current version of Keras. </a:t>
            </a:r>
            <a:r>
              <a:rPr lang="en" sz="1200">
                <a:latin typeface="Times New Roman"/>
                <a:ea typeface="Times New Roman"/>
                <a:cs typeface="Times New Roman"/>
                <a:sym typeface="Times New Roman"/>
              </a:rPr>
              <a:t>While a pre-trained AlexNet implementation is not available in Keras, it is available via PyTorch. AlexNet with weights from training on ImageNet data can be loaded as a model in PyTorch. Options to finetune are available. We explored how the network performed on the test set data with 10 epochs of fine-tuning on our set of training data.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848f790865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848f790865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a:t>
            </a:r>
            <a:endParaRPr/>
          </a:p>
          <a:p>
            <a:pPr indent="0" lvl="0" marL="0" rtl="0" algn="l">
              <a:spcBef>
                <a:spcPts val="0"/>
              </a:spcBef>
              <a:spcAft>
                <a:spcPts val="0"/>
              </a:spcAft>
              <a:buNone/>
            </a:pPr>
            <a:r>
              <a:rPr lang="en"/>
              <a:t>Finetune - </a:t>
            </a:r>
            <a:r>
              <a:rPr lang="en" sz="1800"/>
              <a:t>The fine tuned model freezes the initial convolutional layers and only trained final layers and then also adds fully connected layers specific to our dataset. These final layers consisted of 2 dense layers each followed by a dropout of 0.5 and then a final sigmoid activation</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Plot on right shows the results when unlocking all of the layers and training using the VGG19 architecture - achieves about 85% for both training+val</a:t>
            </a:r>
            <a:endParaRPr sz="1800"/>
          </a:p>
          <a:p>
            <a:pPr indent="0" lvl="0" marL="0" rtl="0" algn="l">
              <a:spcBef>
                <a:spcPts val="0"/>
              </a:spcBef>
              <a:spcAft>
                <a:spcPts val="0"/>
              </a:spcAft>
              <a:buNone/>
            </a:pPr>
            <a:r>
              <a:rPr lang="en" sz="1800"/>
              <a:t>Slightly better than bottleneck</a:t>
            </a:r>
            <a:endParaRPr sz="1800"/>
          </a:p>
          <a:p>
            <a:pPr indent="0" lvl="0" marL="0" rtl="0" algn="l">
              <a:spcBef>
                <a:spcPts val="0"/>
              </a:spcBef>
              <a:spcAft>
                <a:spcPts val="0"/>
              </a:spcAft>
              <a:buNone/>
            </a:pPr>
            <a:r>
              <a:t/>
            </a:r>
            <a:endParaRPr sz="1800"/>
          </a:p>
          <a:p>
            <a:pPr indent="0" lvl="0" marL="0" rtl="0" algn="l">
              <a:spcBef>
                <a:spcPts val="0"/>
              </a:spcBef>
              <a:spcAft>
                <a:spcPts val="0"/>
              </a:spcAft>
              <a:buNone/>
            </a:pPr>
            <a:r>
              <a:rPr lang="en" sz="1800"/>
              <a:t>Given more time, we could have experimented with more regularization techniques</a:t>
            </a:r>
            <a:endParaRPr sz="1800"/>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848f790865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848f790865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Sudeepti </a:t>
            </a:r>
            <a:endParaRPr sz="1200"/>
          </a:p>
          <a:p>
            <a:pPr indent="0" lvl="0" marL="0" rtl="0" algn="l">
              <a:lnSpc>
                <a:spcPct val="115000"/>
              </a:lnSpc>
              <a:spcBef>
                <a:spcPts val="0"/>
              </a:spcBef>
              <a:spcAft>
                <a:spcPts val="0"/>
              </a:spcAft>
              <a:buNone/>
            </a:pPr>
            <a:r>
              <a:rPr lang="en" sz="1200"/>
              <a:t>So moving on to the results of InceptionV3 - </a:t>
            </a:r>
            <a:endParaRPr sz="1200"/>
          </a:p>
          <a:p>
            <a:pPr indent="0" lvl="0" marL="0" rtl="0" algn="l">
              <a:lnSpc>
                <a:spcPct val="115000"/>
              </a:lnSpc>
              <a:spcBef>
                <a:spcPts val="0"/>
              </a:spcBef>
              <a:spcAft>
                <a:spcPts val="0"/>
              </a:spcAft>
              <a:buNone/>
            </a:pPr>
            <a:r>
              <a:rPr lang="en" sz="1200"/>
              <a:t>We built a new model from the InceptionV3 by adding a new model with the original image input and the bottleneck layer from the InceptionV3 as output. Given that this was a binary classification problem, we inserted a sigmoid activation in the last (output) layer. </a:t>
            </a:r>
            <a:endParaRPr sz="1200"/>
          </a:p>
          <a:p>
            <a:pPr indent="0" lvl="0" marL="0" rtl="0" algn="l">
              <a:lnSpc>
                <a:spcPct val="115000"/>
              </a:lnSpc>
              <a:spcBef>
                <a:spcPts val="1600"/>
              </a:spcBef>
              <a:spcAft>
                <a:spcPts val="0"/>
              </a:spcAft>
              <a:buNone/>
            </a:pPr>
            <a:r>
              <a:rPr lang="en" sz="1200"/>
              <a:t> We adopted various approaches and tested different augmentation parameters and loss functions. For our final model, we decided to adopt specific parameters when augmenting the data that was proven to work for our dataset and achieved 89 percent accuracy in a paper -  that focused on CNN </a:t>
            </a:r>
            <a:r>
              <a:rPr lang="en" sz="1200">
                <a:highlight>
                  <a:srgbClr val="FCFCFC"/>
                </a:highlight>
              </a:rPr>
              <a:t>based medical image classification for disease diagnosis. </a:t>
            </a:r>
            <a:endParaRPr sz="1200">
              <a:latin typeface="Times New Roman"/>
              <a:ea typeface="Times New Roman"/>
              <a:cs typeface="Times New Roman"/>
              <a:sym typeface="Times New Roman"/>
            </a:endParaRPr>
          </a:p>
          <a:p>
            <a:pPr indent="0" lvl="0" marL="0" rtl="0" algn="l">
              <a:lnSpc>
                <a:spcPct val="115000"/>
              </a:lnSpc>
              <a:spcBef>
                <a:spcPts val="1600"/>
              </a:spcBef>
              <a:spcAft>
                <a:spcPts val="0"/>
              </a:spcAft>
              <a:buNone/>
            </a:pPr>
            <a:r>
              <a:rPr lang="en" sz="1200"/>
              <a:t>The earlier iterations of our model were overfitting such that our training accuracy ranged 88 to 93 percent but our validation accuracy was ranging from 65 to 76 percent. For our final model (as pictured here), we lowered the learning rate to 1e-6 and tried to prevent overfitting to a certain extent. However, the accuracy seems to plateau.</a:t>
            </a:r>
            <a:r>
              <a:rPr lang="en" sz="900"/>
              <a:t> </a:t>
            </a:r>
            <a:endParaRPr sz="900"/>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84636c91d1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84636c91d1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Mariah</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We found that the pre-trained AlexNet network without any fine-tuning classified X-Ray images at a rate very close to random chance for a binary classification problem, with a 46% accuracy rate. We then turned to fine-tuning. We allowed the Alex-Net model with the pre-trained weights to train for 10 epochs on the training data. This greatly improved the accuracy to 93.7% on the testing data.</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84a85f794c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84a85f794c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Sudeepti</a:t>
            </a:r>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We wanted to qualitatively assess the performance of our multiple models by comparing the results of their application to select images within the dataset so we leveraged GradCAMS - which</a:t>
            </a:r>
            <a:r>
              <a:rPr lang="en" sz="1200">
                <a:latin typeface="Times New Roman"/>
                <a:ea typeface="Times New Roman"/>
                <a:cs typeface="Times New Roman"/>
                <a:sym typeface="Times New Roman"/>
              </a:rPr>
              <a:t> stands  for  Gradient-weighted  Class  Activation Mappings</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p>
            <a:pPr indent="0" lvl="0" marL="0" rtl="0" algn="l">
              <a:spcBef>
                <a:spcPts val="0"/>
              </a:spcBef>
              <a:spcAft>
                <a:spcPts val="0"/>
              </a:spcAft>
              <a:buNone/>
            </a:pPr>
            <a:r>
              <a:rPr lang="en" sz="1200">
                <a:latin typeface="Times New Roman"/>
                <a:ea typeface="Times New Roman"/>
                <a:cs typeface="Times New Roman"/>
                <a:sym typeface="Times New Roman"/>
              </a:rPr>
              <a:t>GradCAMS  provide a way to find out which part of an image the CNN  classification  model  sees  when  it  determines  the  class of  an  image.  It  specifically  utilizes  the  gradient  information about  classes  as  it  goes  to  the  final  layer  of  a  CNN  to create  a  rough  localization  map  of  the  important  regions  in the  image,  based  on  its  calculations  of  the  most  significant neurons for that class</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sz="1200">
              <a:latin typeface="Times New Roman"/>
              <a:ea typeface="Times New Roman"/>
              <a:cs typeface="Times New Roman"/>
              <a:sym typeface="Times New Roman"/>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84636c91d1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84636c91d1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Mariah </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-The use of convolutional neural networks in classifying medical images is of great interest especially in areas with limited resources, it is used to assist but not replace doctors. </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-Even prior to the current pandemic situation pneumonia is a leading cause of mortality worldwide</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-In a review of studies designed to investigate the use of AI or computer vision in medical diagnostics, it was found that only 6 percent used an external validation set which is necessary for deploying a diagnostic tool in the field, while most studies were focused on implementing algorithms to investigate the feasibility of a diagnostic tool [1]. Our study fits is also investigating feasibility - the dataset has been cleaned of low-quality scans and all the scans come from the same medical institution which makes it impossible to claim that any algorithm resulting from this study would be ready for testing in other medical institutions [1][2]. </a:t>
            </a:r>
            <a:endParaRPr sz="1200">
              <a:latin typeface="Times New Roman"/>
              <a:ea typeface="Times New Roman"/>
              <a:cs typeface="Times New Roman"/>
              <a:sym typeface="Times New Roman"/>
            </a:endParaRPr>
          </a:p>
          <a:p>
            <a:pPr indent="0" lvl="0" marL="0" rtl="0" algn="l">
              <a:lnSpc>
                <a:spcPct val="115000"/>
              </a:lnSpc>
              <a:spcBef>
                <a:spcPts val="0"/>
              </a:spcBef>
              <a:spcAft>
                <a:spcPts val="0"/>
              </a:spcAft>
              <a:buNone/>
            </a:pPr>
            <a:r>
              <a:rPr lang="en" sz="1200">
                <a:latin typeface="Times New Roman"/>
                <a:ea typeface="Times New Roman"/>
                <a:cs typeface="Times New Roman"/>
                <a:sym typeface="Times New Roman"/>
              </a:rPr>
              <a:t>-Machine learning applications are being studied for more than just diagnostics in medical imaging, with studies on image restoration, segmentation, and de-noising being of great interest as well [3]. Due to the nature of our dataset and our objective, we will focus on predictive diagnostic applications. </a:t>
            </a:r>
            <a:endParaRPr sz="1200">
              <a:latin typeface="Times New Roman"/>
              <a:ea typeface="Times New Roman"/>
              <a:cs typeface="Times New Roman"/>
              <a:sym typeface="Times New Roman"/>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8012c5ccb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8012c5ccb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Sudeepti</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200"/>
              <a:t>The Grad-CAM results were obtained by using the Pytorch</a:t>
            </a:r>
            <a:endParaRPr sz="1200"/>
          </a:p>
          <a:p>
            <a:pPr indent="0" lvl="0" marL="0" rtl="0" algn="l">
              <a:spcBef>
                <a:spcPts val="0"/>
              </a:spcBef>
              <a:spcAft>
                <a:spcPts val="0"/>
              </a:spcAft>
              <a:buNone/>
            </a:pPr>
            <a:r>
              <a:rPr lang="en" sz="1200"/>
              <a:t>. After loading our ResNet 101, ResNet 50, VGG19, VGG16, and AlexNet models, we applied Grad-CAM functions.</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t/>
            </a:r>
            <a:endParaRPr sz="1200"/>
          </a:p>
          <a:p>
            <a:pPr indent="0" lvl="0" marL="0" rtl="0" algn="l">
              <a:spcBef>
                <a:spcPts val="0"/>
              </a:spcBef>
              <a:spcAft>
                <a:spcPts val="0"/>
              </a:spcAft>
              <a:buNone/>
            </a:pPr>
            <a:r>
              <a:rPr lang="en" sz="1200"/>
              <a:t>We implemented the GradCAMS for these various CNN architectures by extracting the activation values from  an intermediate  convolution  layer  and using  them  to  generate  a  heat  map  identifying  the  important areas of a given x-ray </a:t>
            </a:r>
            <a:r>
              <a:rPr lang="en" sz="1200"/>
              <a:t>that the model deems most important while making the classification decision. </a:t>
            </a:r>
            <a:endParaRPr sz="1200">
              <a:latin typeface="Times New Roman"/>
              <a:ea typeface="Times New Roman"/>
              <a:cs typeface="Times New Roman"/>
              <a:sym typeface="Times New Roman"/>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84a85f794c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84a85f794c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Sudeepti</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These are gradcams of </a:t>
            </a:r>
            <a:r>
              <a:rPr lang="en"/>
              <a:t>x rays</a:t>
            </a:r>
            <a:r>
              <a:rPr lang="en"/>
              <a:t> of patients who have </a:t>
            </a:r>
            <a:r>
              <a:rPr lang="en"/>
              <a:t>pneumonia</a:t>
            </a:r>
            <a:r>
              <a:rPr lang="en"/>
              <a:t> - as you can see resnet 101 and resnet 50 in addition to alex net place more importance where there are  white blurry areas - indicating infection </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None/>
            </a:pPr>
            <a:r>
              <a:rPr lang="en" sz="1200"/>
              <a:t>Furthermore, we feel that these Grad-CAMS inject explainability and transparency to our models which is very important when building trust - with these applications. We compared various models using Grad-CAMS because we felt that visualizing activation areas will potentially allow domain experts to confirm if the models are classifying the images based on real anatomical and biological features and common practices that make domain sense</a:t>
            </a:r>
            <a:endParaRPr sz="1200"/>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84a85f794c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84a85f794c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a:t>
            </a:r>
            <a:endParaRPr/>
          </a:p>
          <a:p>
            <a:pPr indent="0" lvl="0" marL="0" rtl="0" algn="l">
              <a:spcBef>
                <a:spcPts val="0"/>
              </a:spcBef>
              <a:spcAft>
                <a:spcPts val="0"/>
              </a:spcAft>
              <a:buNone/>
            </a:pPr>
            <a:r>
              <a:rPr lang="en"/>
              <a:t>AlexNet performs best</a:t>
            </a:r>
            <a:endParaRPr/>
          </a:p>
          <a:p>
            <a:pPr indent="0" lvl="0" marL="0" rtl="0" algn="l">
              <a:spcBef>
                <a:spcPts val="0"/>
              </a:spcBef>
              <a:spcAft>
                <a:spcPts val="0"/>
              </a:spcAft>
              <a:buNone/>
            </a:pPr>
            <a:r>
              <a:rPr lang="en"/>
              <a:t>Inception and AlexNet least overfitting</a:t>
            </a:r>
            <a:endParaRPr/>
          </a:p>
          <a:p>
            <a:pPr indent="0" lvl="0" marL="0" rtl="0" algn="l">
              <a:spcBef>
                <a:spcPts val="0"/>
              </a:spcBef>
              <a:spcAft>
                <a:spcPts val="0"/>
              </a:spcAft>
              <a:buNone/>
            </a:pPr>
            <a:r>
              <a:rPr lang="en"/>
              <a:t>Custom and VGG19 are very overfitted</a:t>
            </a:r>
            <a:endParaRPr/>
          </a:p>
          <a:p>
            <a:pPr indent="0" lvl="0" marL="0" rtl="0" algn="l">
              <a:spcBef>
                <a:spcPts val="0"/>
              </a:spcBef>
              <a:spcAft>
                <a:spcPts val="0"/>
              </a:spcAft>
              <a:buNone/>
            </a:pPr>
            <a:r>
              <a:rPr lang="en"/>
              <a:t>What is interesting is that our best performing model also happens to be highlighted pretty well in the grad cams as opposed to the VGG models which didn’t have clear highlights of opaque areas on the X-ray</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84a98a903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84a98a903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84803d461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84803d461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84636c91d1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84636c91d1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84a98a9031_4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84a98a9031_4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Adonis</a:t>
            </a:r>
            <a:endParaRPr/>
          </a:p>
          <a:p>
            <a:pPr indent="0" lvl="0" marL="0" rtl="0" algn="l">
              <a:spcBef>
                <a:spcPts val="0"/>
              </a:spcBef>
              <a:spcAft>
                <a:spcPts val="0"/>
              </a:spcAft>
              <a:buNone/>
            </a:pPr>
            <a:r>
              <a:rPr lang="en"/>
              <a:t>I can just go through this if nobody else wants to -adonis</a:t>
            </a:r>
            <a:endParaRPr/>
          </a:p>
          <a:p>
            <a:pPr indent="0" lvl="0" marL="0" rtl="0" algn="l">
              <a:spcBef>
                <a:spcPts val="0"/>
              </a:spcBef>
              <a:spcAft>
                <a:spcPts val="0"/>
              </a:spcAft>
              <a:buNone/>
            </a:pPr>
            <a:r>
              <a:rPr lang="en"/>
              <a:t>It’s basically just a summary of the paper findings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84a98a9031_1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84a98a9031_1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Used 3 main NN architectures </a:t>
            </a:r>
            <a:endParaRPr/>
          </a:p>
          <a:p>
            <a:pPr indent="-298450" lvl="0" marL="457200" rtl="0" algn="l">
              <a:spcBef>
                <a:spcPts val="0"/>
              </a:spcBef>
              <a:spcAft>
                <a:spcPts val="0"/>
              </a:spcAft>
              <a:buSzPts val="1100"/>
              <a:buChar char="-"/>
            </a:pPr>
            <a:r>
              <a:rPr lang="en"/>
              <a:t>Wanted to go through some of the pros and cons of each </a:t>
            </a:r>
            <a:endParaRPr/>
          </a:p>
          <a:p>
            <a:pPr indent="-298450" lvl="0" marL="457200" rtl="0" algn="l">
              <a:spcBef>
                <a:spcPts val="0"/>
              </a:spcBef>
              <a:spcAft>
                <a:spcPts val="0"/>
              </a:spcAft>
              <a:buSzPts val="1100"/>
              <a:buChar char="-"/>
            </a:pPr>
            <a:r>
              <a:rPr lang="en"/>
              <a:t>Alexnet was originally used in the image net challenge</a:t>
            </a:r>
            <a:endParaRPr/>
          </a:p>
          <a:p>
            <a:pPr indent="-298450" lvl="0" marL="457200" rtl="0" algn="l">
              <a:spcBef>
                <a:spcPts val="0"/>
              </a:spcBef>
              <a:spcAft>
                <a:spcPts val="0"/>
              </a:spcAft>
              <a:buSzPts val="1100"/>
              <a:buChar char="-"/>
            </a:pPr>
            <a:r>
              <a:rPr lang="en"/>
              <a:t>Used ReLu and then dropout which was fairly new at the time</a:t>
            </a:r>
            <a:endParaRPr/>
          </a:p>
          <a:p>
            <a:pPr indent="-298450" lvl="0" marL="457200" rtl="0" algn="l">
              <a:spcBef>
                <a:spcPts val="0"/>
              </a:spcBef>
              <a:spcAft>
                <a:spcPts val="0"/>
              </a:spcAft>
              <a:buSzPts val="1100"/>
              <a:buChar char="-"/>
            </a:pPr>
            <a:r>
              <a:rPr lang="en"/>
              <a:t>A drawback is that it does overfit and can be computationally expensive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84636c91d1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84636c91d1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Cedric</a:t>
            </a:r>
            <a:endParaRPr/>
          </a:p>
          <a:p>
            <a:pPr indent="-298450" lvl="0" marL="457200" rtl="0" algn="l">
              <a:spcBef>
                <a:spcPts val="0"/>
              </a:spcBef>
              <a:spcAft>
                <a:spcPts val="0"/>
              </a:spcAft>
              <a:buSzPts val="1100"/>
              <a:buChar char="-"/>
            </a:pPr>
            <a:r>
              <a:rPr lang="en"/>
              <a:t>InceptionV3 was developed by google in a series of NNs that they were developing</a:t>
            </a:r>
            <a:endParaRPr/>
          </a:p>
          <a:p>
            <a:pPr indent="-298450" lvl="0" marL="457200" rtl="0" algn="l">
              <a:spcBef>
                <a:spcPts val="0"/>
              </a:spcBef>
              <a:spcAft>
                <a:spcPts val="0"/>
              </a:spcAft>
              <a:buSzPts val="1100"/>
              <a:buChar char="-"/>
            </a:pPr>
            <a:r>
              <a:rPr lang="en"/>
              <a:t>Improves on AlexNet</a:t>
            </a:r>
            <a:endParaRPr/>
          </a:p>
          <a:p>
            <a:pPr indent="-298450" lvl="0" marL="457200" rtl="0" algn="l">
              <a:spcBef>
                <a:spcPts val="0"/>
              </a:spcBef>
              <a:spcAft>
                <a:spcPts val="0"/>
              </a:spcAft>
              <a:buSzPts val="1100"/>
              <a:buChar char="-"/>
            </a:pPr>
            <a:r>
              <a:rPr lang="en"/>
              <a:t>Performs well under memory and computational budget constraints</a:t>
            </a:r>
            <a:endParaRPr/>
          </a:p>
          <a:p>
            <a:pPr indent="-298450" lvl="0" marL="457200" rtl="0" algn="l">
              <a:spcBef>
                <a:spcPts val="0"/>
              </a:spcBef>
              <a:spcAft>
                <a:spcPts val="0"/>
              </a:spcAft>
              <a:buSzPts val="1100"/>
              <a:buChar char="-"/>
            </a:pPr>
            <a:r>
              <a:rPr lang="en"/>
              <a:t>Harder to make changes to because the complexity of its architecture</a:t>
            </a:r>
            <a:endParaRPr/>
          </a:p>
          <a:p>
            <a:pPr indent="-298450" lvl="0" marL="457200" rtl="0" algn="l">
              <a:spcBef>
                <a:spcPts val="0"/>
              </a:spcBef>
              <a:spcAft>
                <a:spcPts val="0"/>
              </a:spcAft>
              <a:buSzPts val="1100"/>
              <a:buChar char="-"/>
            </a:pPr>
            <a:r>
              <a:t/>
            </a:r>
            <a:endParaRPr/>
          </a:p>
          <a:p>
            <a:pPr indent="-298450" lvl="0" marL="457200" rtl="0" algn="l">
              <a:spcBef>
                <a:spcPts val="0"/>
              </a:spcBef>
              <a:spcAft>
                <a:spcPts val="0"/>
              </a:spcAft>
              <a:buSzPts val="1100"/>
              <a:buChar char="-"/>
            </a:pPr>
            <a:r>
              <a:rPr lang="en"/>
              <a:t>VGG converges in fewer epochs than AlexNet </a:t>
            </a:r>
            <a:endParaRPr/>
          </a:p>
          <a:p>
            <a:pPr indent="-298450" lvl="0" marL="457200" rtl="0" algn="l">
              <a:spcBef>
                <a:spcPts val="0"/>
              </a:spcBef>
              <a:spcAft>
                <a:spcPts val="0"/>
              </a:spcAft>
              <a:buSzPts val="1100"/>
              <a:buChar char="-"/>
            </a:pPr>
            <a:r>
              <a:rPr lang="en"/>
              <a:t>Does have greater depth</a:t>
            </a:r>
            <a:endParaRPr/>
          </a:p>
          <a:p>
            <a:pPr indent="-298450" lvl="0" marL="457200" rtl="0" algn="l">
              <a:spcBef>
                <a:spcPts val="0"/>
              </a:spcBef>
              <a:spcAft>
                <a:spcPts val="0"/>
              </a:spcAft>
              <a:buSzPts val="1100"/>
              <a:buChar char="-"/>
            </a:pPr>
            <a:r>
              <a:rPr lang="en"/>
              <a:t>Employs more parameters than AlexNet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Alexnet background info: </a:t>
            </a:r>
            <a:endParaRPr/>
          </a:p>
          <a:p>
            <a:pPr indent="0" lvl="0" marL="0" rtl="0" algn="l">
              <a:spcBef>
                <a:spcPts val="0"/>
              </a:spcBef>
              <a:spcAft>
                <a:spcPts val="0"/>
              </a:spcAft>
              <a:buNone/>
            </a:pPr>
            <a:r>
              <a:rPr lang="en" u="sng">
                <a:solidFill>
                  <a:schemeClr val="hlink"/>
                </a:solidFill>
                <a:hlinkClick r:id="rId2"/>
              </a:rPr>
              <a:t>https://papers.nips.cc/paper/4824-imagenet-classification-with-deep-convolutional-neural-networks.pdf</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3"/>
              </a:rPr>
              <a:t>https://towardsdatascience.com/alexnet-the-architecture-that-challenged-cnns-e406d5297951</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84a98a9031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84a98a9031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adondon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84a98a9031_6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84a98a9031_6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adondon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84a98a9031_6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84a98a9031_6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dondon</a:t>
            </a:r>
            <a:endParaRPr/>
          </a:p>
          <a:p>
            <a:pPr indent="0" lvl="0" marL="0" rtl="0" algn="l">
              <a:spcBef>
                <a:spcPts val="0"/>
              </a:spcBef>
              <a:spcAft>
                <a:spcPts val="0"/>
              </a:spcAft>
              <a:buNone/>
            </a:pPr>
            <a:r>
              <a:rPr lang="en"/>
              <a:t>I will talk about how these relate to medical field, which typically has less data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84636c91d1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84636c91d1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highlight>
                  <a:srgbClr val="FFFFFF"/>
                </a:highlight>
              </a:rPr>
              <a:t>Cedric</a:t>
            </a:r>
            <a:endParaRPr sz="1050">
              <a:highlight>
                <a:srgbClr val="FFFFFF"/>
              </a:highlight>
            </a:endParaRPr>
          </a:p>
          <a:p>
            <a:pPr indent="-295275" lvl="0" marL="457200" rtl="0" algn="l">
              <a:spcBef>
                <a:spcPts val="0"/>
              </a:spcBef>
              <a:spcAft>
                <a:spcPts val="0"/>
              </a:spcAft>
              <a:buSzPts val="1050"/>
              <a:buChar char="-"/>
            </a:pPr>
            <a:r>
              <a:rPr lang="en" sz="1050">
                <a:highlight>
                  <a:srgbClr val="FFFFFF"/>
                </a:highlight>
              </a:rPr>
              <a:t>Just</a:t>
            </a:r>
            <a:r>
              <a:rPr lang="en" sz="1050">
                <a:highlight>
                  <a:srgbClr val="FFFFFF"/>
                </a:highlight>
              </a:rPr>
              <a:t> to give an example of the data we were classifying  </a:t>
            </a:r>
            <a:endParaRPr sz="1050">
              <a:highlight>
                <a:srgbClr val="FFFFFF"/>
              </a:highlight>
            </a:endParaRPr>
          </a:p>
          <a:p>
            <a:pPr indent="-295275" lvl="0" marL="457200" rtl="0" algn="l">
              <a:spcBef>
                <a:spcPts val="0"/>
              </a:spcBef>
              <a:spcAft>
                <a:spcPts val="0"/>
              </a:spcAft>
              <a:buSzPts val="1050"/>
              <a:buChar char="-"/>
            </a:pPr>
            <a:r>
              <a:rPr lang="en" sz="1050">
                <a:highlight>
                  <a:srgbClr val="FFFFFF"/>
                </a:highlight>
              </a:rPr>
              <a:t>Ww see a normal xray of the chest on the left depicting clear lungs without any areas of abnormal opacification(becoming cloud or opaque) </a:t>
            </a:r>
            <a:endParaRPr sz="1050">
              <a:highlight>
                <a:srgbClr val="FFFFFF"/>
              </a:highlight>
            </a:endParaRPr>
          </a:p>
          <a:p>
            <a:pPr indent="-295275" lvl="0" marL="457200" rtl="0" algn="l">
              <a:spcBef>
                <a:spcPts val="0"/>
              </a:spcBef>
              <a:spcAft>
                <a:spcPts val="0"/>
              </a:spcAft>
              <a:buSzPts val="1050"/>
              <a:buChar char="-"/>
            </a:pPr>
            <a:r>
              <a:rPr lang="en" sz="1050">
                <a:highlight>
                  <a:srgbClr val="FFFFFF"/>
                </a:highlight>
              </a:rPr>
              <a:t>The image on the right shows pneumonia and exhibits focal lobar consolidation </a:t>
            </a:r>
            <a:endParaRPr sz="1050">
              <a:highlight>
                <a:srgbClr val="FFFFFF"/>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1600"/>
              </a:spcBef>
              <a:spcAft>
                <a:spcPts val="0"/>
              </a:spcAft>
              <a:buClr>
                <a:schemeClr val="dk1"/>
              </a:buClr>
              <a:buSzPts val="1400"/>
              <a:buChar char="○"/>
              <a:defRPr>
                <a:solidFill>
                  <a:schemeClr val="dk1"/>
                </a:solidFill>
              </a:defRPr>
            </a:lvl2pPr>
            <a:lvl3pPr indent="-317500" lvl="2" marL="1371600">
              <a:spcBef>
                <a:spcPts val="1600"/>
              </a:spcBef>
              <a:spcAft>
                <a:spcPts val="0"/>
              </a:spcAft>
              <a:buClr>
                <a:schemeClr val="dk1"/>
              </a:buClr>
              <a:buSzPts val="1400"/>
              <a:buChar char="■"/>
              <a:defRPr>
                <a:solidFill>
                  <a:schemeClr val="dk1"/>
                </a:solidFill>
              </a:defRPr>
            </a:lvl3pPr>
            <a:lvl4pPr indent="-317500" lvl="3" marL="1828800">
              <a:spcBef>
                <a:spcPts val="1600"/>
              </a:spcBef>
              <a:spcAft>
                <a:spcPts val="0"/>
              </a:spcAft>
              <a:buClr>
                <a:schemeClr val="dk1"/>
              </a:buClr>
              <a:buSzPts val="1400"/>
              <a:buChar char="●"/>
              <a:defRPr>
                <a:solidFill>
                  <a:schemeClr val="dk1"/>
                </a:solidFill>
              </a:defRPr>
            </a:lvl4pPr>
            <a:lvl5pPr indent="-317500" lvl="4" marL="2286000">
              <a:spcBef>
                <a:spcPts val="1600"/>
              </a:spcBef>
              <a:spcAft>
                <a:spcPts val="0"/>
              </a:spcAft>
              <a:buClr>
                <a:schemeClr val="dk1"/>
              </a:buClr>
              <a:buSzPts val="1400"/>
              <a:buChar char="○"/>
              <a:defRPr>
                <a:solidFill>
                  <a:schemeClr val="dk1"/>
                </a:solidFill>
              </a:defRPr>
            </a:lvl5pPr>
            <a:lvl6pPr indent="-317500" lvl="5" marL="2743200">
              <a:spcBef>
                <a:spcPts val="1600"/>
              </a:spcBef>
              <a:spcAft>
                <a:spcPts val="0"/>
              </a:spcAft>
              <a:buClr>
                <a:schemeClr val="dk1"/>
              </a:buClr>
              <a:buSzPts val="1400"/>
              <a:buChar char="■"/>
              <a:defRPr>
                <a:solidFill>
                  <a:schemeClr val="dk1"/>
                </a:solidFill>
              </a:defRPr>
            </a:lvl6pPr>
            <a:lvl7pPr indent="-317500" lvl="6" marL="3200400">
              <a:spcBef>
                <a:spcPts val="1600"/>
              </a:spcBef>
              <a:spcAft>
                <a:spcPts val="0"/>
              </a:spcAft>
              <a:buClr>
                <a:schemeClr val="dk1"/>
              </a:buClr>
              <a:buSzPts val="1400"/>
              <a:buChar char="●"/>
              <a:defRPr>
                <a:solidFill>
                  <a:schemeClr val="dk1"/>
                </a:solidFill>
              </a:defRPr>
            </a:lvl7pPr>
            <a:lvl8pPr indent="-317500" lvl="7" marL="3657600">
              <a:spcBef>
                <a:spcPts val="1600"/>
              </a:spcBef>
              <a:spcAft>
                <a:spcPts val="0"/>
              </a:spcAft>
              <a:buClr>
                <a:schemeClr val="dk1"/>
              </a:buClr>
              <a:buSzPts val="1400"/>
              <a:buChar char="○"/>
              <a:defRPr>
                <a:solidFill>
                  <a:schemeClr val="dk1"/>
                </a:solidFill>
              </a:defRPr>
            </a:lvl8pPr>
            <a:lvl9pPr indent="-317500" lvl="8" marL="4114800">
              <a:spcBef>
                <a:spcPts val="1600"/>
              </a:spcBef>
              <a:spcAft>
                <a:spcPts val="160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1600"/>
              </a:spcBef>
              <a:spcAft>
                <a:spcPts val="0"/>
              </a:spcAft>
              <a:buClr>
                <a:schemeClr val="lt2"/>
              </a:buClr>
              <a:buSzPts val="1400"/>
              <a:buChar char="○"/>
              <a:defRPr>
                <a:solidFill>
                  <a:schemeClr val="lt2"/>
                </a:solidFill>
              </a:defRPr>
            </a:lvl2pPr>
            <a:lvl3pPr indent="-317500" lvl="2" marL="1371600">
              <a:lnSpc>
                <a:spcPct val="115000"/>
              </a:lnSpc>
              <a:spcBef>
                <a:spcPts val="1600"/>
              </a:spcBef>
              <a:spcAft>
                <a:spcPts val="0"/>
              </a:spcAft>
              <a:buClr>
                <a:schemeClr val="lt2"/>
              </a:buClr>
              <a:buSzPts val="1400"/>
              <a:buChar char="■"/>
              <a:defRPr>
                <a:solidFill>
                  <a:schemeClr val="lt2"/>
                </a:solidFill>
              </a:defRPr>
            </a:lvl3pPr>
            <a:lvl4pPr indent="-317500" lvl="3" marL="1828800">
              <a:lnSpc>
                <a:spcPct val="115000"/>
              </a:lnSpc>
              <a:spcBef>
                <a:spcPts val="1600"/>
              </a:spcBef>
              <a:spcAft>
                <a:spcPts val="0"/>
              </a:spcAft>
              <a:buClr>
                <a:schemeClr val="lt2"/>
              </a:buClr>
              <a:buSzPts val="1400"/>
              <a:buChar char="●"/>
              <a:defRPr>
                <a:solidFill>
                  <a:schemeClr val="lt2"/>
                </a:solidFill>
              </a:defRPr>
            </a:lvl4pPr>
            <a:lvl5pPr indent="-317500" lvl="4" marL="2286000">
              <a:lnSpc>
                <a:spcPct val="115000"/>
              </a:lnSpc>
              <a:spcBef>
                <a:spcPts val="1600"/>
              </a:spcBef>
              <a:spcAft>
                <a:spcPts val="0"/>
              </a:spcAft>
              <a:buClr>
                <a:schemeClr val="lt2"/>
              </a:buClr>
              <a:buSzPts val="1400"/>
              <a:buChar char="○"/>
              <a:defRPr>
                <a:solidFill>
                  <a:schemeClr val="lt2"/>
                </a:solidFill>
              </a:defRPr>
            </a:lvl5pPr>
            <a:lvl6pPr indent="-317500" lvl="5" marL="2743200">
              <a:lnSpc>
                <a:spcPct val="115000"/>
              </a:lnSpc>
              <a:spcBef>
                <a:spcPts val="1600"/>
              </a:spcBef>
              <a:spcAft>
                <a:spcPts val="0"/>
              </a:spcAft>
              <a:buClr>
                <a:schemeClr val="lt2"/>
              </a:buClr>
              <a:buSzPts val="1400"/>
              <a:buChar char="■"/>
              <a:defRPr>
                <a:solidFill>
                  <a:schemeClr val="lt2"/>
                </a:solidFill>
              </a:defRPr>
            </a:lvl6pPr>
            <a:lvl7pPr indent="-317500" lvl="6" marL="3200400">
              <a:lnSpc>
                <a:spcPct val="115000"/>
              </a:lnSpc>
              <a:spcBef>
                <a:spcPts val="1600"/>
              </a:spcBef>
              <a:spcAft>
                <a:spcPts val="0"/>
              </a:spcAft>
              <a:buClr>
                <a:schemeClr val="lt2"/>
              </a:buClr>
              <a:buSzPts val="1400"/>
              <a:buChar char="●"/>
              <a:defRPr>
                <a:solidFill>
                  <a:schemeClr val="lt2"/>
                </a:solidFill>
              </a:defRPr>
            </a:lvl7pPr>
            <a:lvl8pPr indent="-317500" lvl="7" marL="3657600">
              <a:lnSpc>
                <a:spcPct val="115000"/>
              </a:lnSpc>
              <a:spcBef>
                <a:spcPts val="1600"/>
              </a:spcBef>
              <a:spcAft>
                <a:spcPts val="0"/>
              </a:spcAft>
              <a:buClr>
                <a:schemeClr val="lt2"/>
              </a:buClr>
              <a:buSzPts val="1400"/>
              <a:buChar char="○"/>
              <a:defRPr>
                <a:solidFill>
                  <a:schemeClr val="lt2"/>
                </a:solidFill>
              </a:defRPr>
            </a:lvl8pPr>
            <a:lvl9pPr indent="-317500" lvl="8" marL="4114800">
              <a:lnSpc>
                <a:spcPct val="115000"/>
              </a:lnSpc>
              <a:spcBef>
                <a:spcPts val="1600"/>
              </a:spcBef>
              <a:spcAft>
                <a:spcPts val="160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1.pn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8.jpg"/><Relationship Id="rId4" Type="http://schemas.openxmlformats.org/officeDocument/2006/relationships/image" Target="../media/image10.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7.jpg"/><Relationship Id="rId4" Type="http://schemas.openxmlformats.org/officeDocument/2006/relationships/image" Target="../media/image2.jpg"/><Relationship Id="rId5" Type="http://schemas.openxmlformats.org/officeDocument/2006/relationships/image" Target="../media/image3.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www.kaggle.com/paultimothymooney/chest-xray-pneumonia" TargetMode="External"/><Relationship Id="rId4" Type="http://schemas.openxmlformats.org/officeDocument/2006/relationships/hyperlink" Target="https://towardsdatascience.com/an-overview-of-resnet-and-its-variants-5281e2f56035"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5.jpg"/><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56" name="Google Shape;56;p13"/>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159300" y="1012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t>
            </a:r>
            <a:endParaRPr/>
          </a:p>
        </p:txBody>
      </p:sp>
      <p:sp>
        <p:nvSpPr>
          <p:cNvPr id="115" name="Google Shape;115;p22"/>
          <p:cNvSpPr txBox="1"/>
          <p:nvPr>
            <p:ph idx="1" type="body"/>
          </p:nvPr>
        </p:nvSpPr>
        <p:spPr>
          <a:xfrm>
            <a:off x="159300" y="699000"/>
            <a:ext cx="8520600" cy="3950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Size </a:t>
            </a:r>
            <a:endParaRPr b="1"/>
          </a:p>
          <a:p>
            <a:pPr indent="-317500" lvl="1" marL="914400" rtl="0" algn="l">
              <a:spcBef>
                <a:spcPts val="0"/>
              </a:spcBef>
              <a:spcAft>
                <a:spcPts val="0"/>
              </a:spcAft>
              <a:buSzPts val="1400"/>
              <a:buChar char="○"/>
            </a:pPr>
            <a:r>
              <a:rPr b="1" lang="en"/>
              <a:t>5,863 X-Ray images (JPEG)</a:t>
            </a:r>
            <a:endParaRPr b="1"/>
          </a:p>
          <a:p>
            <a:pPr indent="-342900" lvl="0" marL="457200" rtl="0" algn="l">
              <a:spcBef>
                <a:spcPts val="0"/>
              </a:spcBef>
              <a:spcAft>
                <a:spcPts val="0"/>
              </a:spcAft>
              <a:buSzPts val="1800"/>
              <a:buChar char="●"/>
            </a:pPr>
            <a:r>
              <a:rPr b="1" lang="en"/>
              <a:t>Source </a:t>
            </a:r>
            <a:endParaRPr b="1"/>
          </a:p>
          <a:p>
            <a:pPr indent="-342900" lvl="1" marL="914400" rtl="0" algn="l">
              <a:spcBef>
                <a:spcPts val="0"/>
              </a:spcBef>
              <a:spcAft>
                <a:spcPts val="0"/>
              </a:spcAft>
              <a:buSzPts val="1800"/>
              <a:buChar char="○"/>
            </a:pPr>
            <a:r>
              <a:rPr b="1" lang="en"/>
              <a:t>Chest X-ray images (anterior-posterior) were received from cohorts of pediatric patients (ages 1-5) from Guangzhou Women and Children’s Medical Center. </a:t>
            </a:r>
            <a:endParaRPr b="1"/>
          </a:p>
          <a:p>
            <a:pPr indent="-317500" lvl="1" marL="914400" rtl="0" algn="l">
              <a:spcBef>
                <a:spcPts val="0"/>
              </a:spcBef>
              <a:spcAft>
                <a:spcPts val="0"/>
              </a:spcAft>
              <a:buSzPts val="1400"/>
              <a:buChar char="○"/>
            </a:pPr>
            <a:r>
              <a:rPr b="1" lang="en"/>
              <a:t>Kaggle - 90/10 Train/Test split</a:t>
            </a:r>
            <a:endParaRPr b="1"/>
          </a:p>
          <a:p>
            <a:pPr indent="-342900" lvl="0" marL="457200" rtl="0" algn="l">
              <a:spcBef>
                <a:spcPts val="0"/>
              </a:spcBef>
              <a:spcAft>
                <a:spcPts val="0"/>
              </a:spcAft>
              <a:buSzPts val="1800"/>
              <a:buChar char="●"/>
            </a:pPr>
            <a:r>
              <a:rPr b="1" lang="en"/>
              <a:t>Number of Classes (2)</a:t>
            </a:r>
            <a:endParaRPr b="1"/>
          </a:p>
          <a:p>
            <a:pPr indent="-317500" lvl="1" marL="914400" rtl="0" algn="l">
              <a:spcBef>
                <a:spcPts val="0"/>
              </a:spcBef>
              <a:spcAft>
                <a:spcPts val="0"/>
              </a:spcAft>
              <a:buSzPts val="1400"/>
              <a:buChar char="○"/>
            </a:pPr>
            <a:r>
              <a:rPr b="1" lang="en"/>
              <a:t>Normal </a:t>
            </a:r>
            <a:endParaRPr b="1"/>
          </a:p>
          <a:p>
            <a:pPr indent="-317500" lvl="1" marL="914400" rtl="0" algn="l">
              <a:spcBef>
                <a:spcPts val="0"/>
              </a:spcBef>
              <a:spcAft>
                <a:spcPts val="0"/>
              </a:spcAft>
              <a:buSzPts val="1400"/>
              <a:buChar char="○"/>
            </a:pPr>
            <a:r>
              <a:rPr b="1" lang="en"/>
              <a:t>Pneumonia </a:t>
            </a:r>
            <a:endParaRPr b="1"/>
          </a:p>
          <a:p>
            <a:pPr indent="-342900" lvl="0" marL="457200" rtl="0" algn="l">
              <a:spcBef>
                <a:spcPts val="0"/>
              </a:spcBef>
              <a:spcAft>
                <a:spcPts val="0"/>
              </a:spcAft>
              <a:buSzPts val="1800"/>
              <a:buChar char="●"/>
            </a:pPr>
            <a:r>
              <a:rPr b="1" lang="en"/>
              <a:t>Test Set (63/37)</a:t>
            </a:r>
            <a:endParaRPr b="1"/>
          </a:p>
          <a:p>
            <a:pPr indent="-317500" lvl="1" marL="914400" rtl="0" algn="l">
              <a:spcBef>
                <a:spcPts val="0"/>
              </a:spcBef>
              <a:spcAft>
                <a:spcPts val="0"/>
              </a:spcAft>
              <a:buSzPts val="1400"/>
              <a:buChar char="○"/>
            </a:pPr>
            <a:r>
              <a:rPr lang="en"/>
              <a:t>390 positive</a:t>
            </a:r>
            <a:endParaRPr/>
          </a:p>
          <a:p>
            <a:pPr indent="-317500" lvl="1" marL="914400" rtl="0" algn="l">
              <a:spcBef>
                <a:spcPts val="0"/>
              </a:spcBef>
              <a:spcAft>
                <a:spcPts val="0"/>
              </a:spcAft>
              <a:buSzPts val="1400"/>
              <a:buChar char="○"/>
            </a:pPr>
            <a:r>
              <a:rPr lang="en"/>
              <a:t>234 negative</a:t>
            </a:r>
            <a:endParaRPr/>
          </a:p>
          <a:p>
            <a:pPr indent="-342900" lvl="0" marL="457200" rtl="0" algn="l">
              <a:spcBef>
                <a:spcPts val="0"/>
              </a:spcBef>
              <a:spcAft>
                <a:spcPts val="0"/>
              </a:spcAft>
              <a:buSzPts val="1800"/>
              <a:buChar char="●"/>
            </a:pPr>
            <a:r>
              <a:rPr b="1" lang="en"/>
              <a:t>Train Set (74/26)</a:t>
            </a:r>
            <a:endParaRPr b="1"/>
          </a:p>
          <a:p>
            <a:pPr indent="-317500" lvl="1" marL="914400" rtl="0" algn="l">
              <a:spcBef>
                <a:spcPts val="0"/>
              </a:spcBef>
              <a:spcAft>
                <a:spcPts val="0"/>
              </a:spcAft>
              <a:buSzPts val="1400"/>
              <a:buChar char="○"/>
            </a:pPr>
            <a:r>
              <a:rPr lang="en"/>
              <a:t>3875 positive</a:t>
            </a:r>
            <a:endParaRPr/>
          </a:p>
          <a:p>
            <a:pPr indent="-317500" lvl="1" marL="914400" rtl="0" algn="l">
              <a:spcBef>
                <a:spcPts val="0"/>
              </a:spcBef>
              <a:spcAft>
                <a:spcPts val="0"/>
              </a:spcAft>
              <a:buSzPts val="1400"/>
              <a:buChar char="○"/>
            </a:pPr>
            <a:r>
              <a:rPr lang="en"/>
              <a:t>1341 negative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 Custom Model </a:t>
            </a:r>
            <a:endParaRPr/>
          </a:p>
        </p:txBody>
      </p:sp>
      <p:sp>
        <p:nvSpPr>
          <p:cNvPr id="121" name="Google Shape;121;p23"/>
          <p:cNvSpPr txBox="1"/>
          <p:nvPr>
            <p:ph idx="1" type="body"/>
          </p:nvPr>
        </p:nvSpPr>
        <p:spPr>
          <a:xfrm>
            <a:off x="3436575" y="1152475"/>
            <a:ext cx="5395800" cy="354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a:t>3 convolutional layers each followed with max pooling and batch normalization and ReLu activation</a:t>
            </a:r>
            <a:endParaRPr/>
          </a:p>
          <a:p>
            <a:pPr indent="-342900" lvl="0" marL="457200" rtl="0" algn="l">
              <a:spcBef>
                <a:spcPts val="0"/>
              </a:spcBef>
              <a:spcAft>
                <a:spcPts val="0"/>
              </a:spcAft>
              <a:buSzPts val="1800"/>
              <a:buAutoNum type="arabicPeriod"/>
            </a:pPr>
            <a:r>
              <a:rPr lang="en"/>
              <a:t>2 fully connected layers each with dropout rate of 0.5</a:t>
            </a:r>
            <a:endParaRPr/>
          </a:p>
          <a:p>
            <a:pPr indent="-342900" lvl="0" marL="457200" rtl="0" algn="l">
              <a:spcBef>
                <a:spcPts val="0"/>
              </a:spcBef>
              <a:spcAft>
                <a:spcPts val="0"/>
              </a:spcAft>
              <a:buSzPts val="1800"/>
              <a:buAutoNum type="arabicPeriod"/>
            </a:pPr>
            <a:r>
              <a:rPr lang="en"/>
              <a:t>Final sigmoid for binary classification</a:t>
            </a:r>
            <a:endParaRPr/>
          </a:p>
          <a:p>
            <a:pPr indent="0" lvl="0" marL="0" rtl="0" algn="l">
              <a:spcBef>
                <a:spcPts val="1600"/>
              </a:spcBef>
              <a:spcAft>
                <a:spcPts val="0"/>
              </a:spcAft>
              <a:buNone/>
            </a:pPr>
            <a:r>
              <a:rPr lang="en"/>
              <a:t>Image Augmentation:</a:t>
            </a:r>
            <a:endParaRPr/>
          </a:p>
          <a:p>
            <a:pPr indent="0" lvl="0" marL="0" rtl="0" algn="l">
              <a:spcBef>
                <a:spcPts val="1600"/>
              </a:spcBef>
              <a:spcAft>
                <a:spcPts val="1600"/>
              </a:spcAft>
              <a:buNone/>
            </a:pPr>
            <a:r>
              <a:rPr lang="en"/>
              <a:t>Brightness scale 0.5-0.9, horizontal flip</a:t>
            </a:r>
            <a:endParaRPr/>
          </a:p>
        </p:txBody>
      </p:sp>
      <p:pic>
        <p:nvPicPr>
          <p:cNvPr id="122" name="Google Shape;122;p23"/>
          <p:cNvPicPr preferRelativeResize="0"/>
          <p:nvPr/>
        </p:nvPicPr>
        <p:blipFill>
          <a:blip r:embed="rId3">
            <a:alphaModFix/>
          </a:blip>
          <a:stretch>
            <a:fillRect/>
          </a:stretch>
        </p:blipFill>
        <p:spPr>
          <a:xfrm>
            <a:off x="393250" y="1143000"/>
            <a:ext cx="2903551" cy="35490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 - VGG19 Architecture</a:t>
            </a:r>
            <a:endParaRPr/>
          </a:p>
          <a:p>
            <a:pPr indent="0" lvl="0" marL="0" rtl="0" algn="l">
              <a:spcBef>
                <a:spcPts val="0"/>
              </a:spcBef>
              <a:spcAft>
                <a:spcPts val="0"/>
              </a:spcAft>
              <a:buNone/>
            </a:pPr>
            <a:r>
              <a:t/>
            </a:r>
            <a:endParaRPr/>
          </a:p>
        </p:txBody>
      </p:sp>
      <p:pic>
        <p:nvPicPr>
          <p:cNvPr id="128" name="Google Shape;128;p24"/>
          <p:cNvPicPr preferRelativeResize="0"/>
          <p:nvPr/>
        </p:nvPicPr>
        <p:blipFill>
          <a:blip r:embed="rId3">
            <a:alphaModFix/>
          </a:blip>
          <a:stretch>
            <a:fillRect/>
          </a:stretch>
        </p:blipFill>
        <p:spPr>
          <a:xfrm>
            <a:off x="1278925" y="1147050"/>
            <a:ext cx="6367825" cy="36916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235500" y="2164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 - InceptionV3 Architecture</a:t>
            </a:r>
            <a:endParaRPr/>
          </a:p>
          <a:p>
            <a:pPr indent="0" lvl="0" marL="0" rtl="0" algn="l">
              <a:spcBef>
                <a:spcPts val="0"/>
              </a:spcBef>
              <a:spcAft>
                <a:spcPts val="0"/>
              </a:spcAft>
              <a:buNone/>
            </a:pPr>
            <a:r>
              <a:t/>
            </a:r>
            <a:endParaRPr/>
          </a:p>
        </p:txBody>
      </p:sp>
      <p:pic>
        <p:nvPicPr>
          <p:cNvPr id="134" name="Google Shape;134;p25"/>
          <p:cNvPicPr preferRelativeResize="0"/>
          <p:nvPr/>
        </p:nvPicPr>
        <p:blipFill rotWithShape="1">
          <a:blip r:embed="rId3">
            <a:alphaModFix/>
          </a:blip>
          <a:srcRect b="12002" l="3221" r="4202" t="0"/>
          <a:stretch/>
        </p:blipFill>
        <p:spPr>
          <a:xfrm>
            <a:off x="1078075" y="1114775"/>
            <a:ext cx="7125351" cy="36461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 - AlexNet Architecture</a:t>
            </a:r>
            <a:endParaRPr/>
          </a:p>
        </p:txBody>
      </p:sp>
      <p:pic>
        <p:nvPicPr>
          <p:cNvPr id="140" name="Google Shape;140;p26"/>
          <p:cNvPicPr preferRelativeResize="0"/>
          <p:nvPr/>
        </p:nvPicPr>
        <p:blipFill>
          <a:blip r:embed="rId3">
            <a:alphaModFix/>
          </a:blip>
          <a:stretch>
            <a:fillRect/>
          </a:stretch>
        </p:blipFill>
        <p:spPr>
          <a:xfrm>
            <a:off x="311700" y="1441369"/>
            <a:ext cx="8520601" cy="310050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7"/>
          <p:cNvSpPr txBox="1"/>
          <p:nvPr>
            <p:ph type="title"/>
          </p:nvPr>
        </p:nvSpPr>
        <p:spPr>
          <a:xfrm>
            <a:off x="181725" y="2195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Methods - AlexNet Architecture</a:t>
            </a:r>
            <a:endParaRPr/>
          </a:p>
        </p:txBody>
      </p:sp>
      <p:pic>
        <p:nvPicPr>
          <p:cNvPr id="146" name="Google Shape;146;p27"/>
          <p:cNvPicPr preferRelativeResize="0"/>
          <p:nvPr/>
        </p:nvPicPr>
        <p:blipFill>
          <a:blip r:embed="rId3">
            <a:alphaModFix/>
          </a:blip>
          <a:stretch>
            <a:fillRect/>
          </a:stretch>
        </p:blipFill>
        <p:spPr>
          <a:xfrm>
            <a:off x="1736049" y="920125"/>
            <a:ext cx="5411950" cy="38911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 VGG19</a:t>
            </a:r>
            <a:endParaRPr/>
          </a:p>
        </p:txBody>
      </p:sp>
      <p:sp>
        <p:nvSpPr>
          <p:cNvPr id="152" name="Google Shape;152;p28"/>
          <p:cNvSpPr txBox="1"/>
          <p:nvPr>
            <p:ph idx="1" type="body"/>
          </p:nvPr>
        </p:nvSpPr>
        <p:spPr>
          <a:xfrm>
            <a:off x="447125" y="3390200"/>
            <a:ext cx="8385000" cy="1379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Freeze initial convolutional layers in VGG19 and add fully connected layers specific to dataset (fine-tuned VGG19)</a:t>
            </a:r>
            <a:endParaRPr/>
          </a:p>
          <a:p>
            <a:pPr indent="-342900" lvl="0" marL="457200" rtl="0" algn="l">
              <a:spcBef>
                <a:spcPts val="0"/>
              </a:spcBef>
              <a:spcAft>
                <a:spcPts val="0"/>
              </a:spcAft>
              <a:buSzPts val="1800"/>
              <a:buChar char="●"/>
            </a:pPr>
            <a:r>
              <a:rPr lang="en"/>
              <a:t>Model is overfitted</a:t>
            </a:r>
            <a:endParaRPr/>
          </a:p>
          <a:p>
            <a:pPr indent="-342900" lvl="0" marL="457200" rtl="0" algn="l">
              <a:spcBef>
                <a:spcPts val="0"/>
              </a:spcBef>
              <a:spcAft>
                <a:spcPts val="0"/>
              </a:spcAft>
              <a:buSzPts val="1800"/>
              <a:buChar char="●"/>
            </a:pPr>
            <a:r>
              <a:rPr lang="en"/>
              <a:t>Fine-tuned model is slightly better than the bottleneck</a:t>
            </a:r>
            <a:endParaRPr/>
          </a:p>
          <a:p>
            <a:pPr indent="-342900" lvl="0" marL="457200" rtl="0" algn="l">
              <a:spcBef>
                <a:spcPts val="0"/>
              </a:spcBef>
              <a:spcAft>
                <a:spcPts val="0"/>
              </a:spcAft>
              <a:buSzPts val="1800"/>
              <a:buChar char="●"/>
            </a:pPr>
            <a:r>
              <a:rPr lang="en"/>
              <a:t>Right plot is accuracy after unlocking all layers</a:t>
            </a:r>
            <a:endParaRPr/>
          </a:p>
        </p:txBody>
      </p:sp>
      <p:pic>
        <p:nvPicPr>
          <p:cNvPr id="153" name="Google Shape;153;p28"/>
          <p:cNvPicPr preferRelativeResize="0"/>
          <p:nvPr/>
        </p:nvPicPr>
        <p:blipFill>
          <a:blip r:embed="rId3">
            <a:alphaModFix/>
          </a:blip>
          <a:stretch>
            <a:fillRect/>
          </a:stretch>
        </p:blipFill>
        <p:spPr>
          <a:xfrm>
            <a:off x="990600" y="1170125"/>
            <a:ext cx="2847725" cy="1992975"/>
          </a:xfrm>
          <a:prstGeom prst="rect">
            <a:avLst/>
          </a:prstGeom>
          <a:noFill/>
          <a:ln>
            <a:noFill/>
          </a:ln>
        </p:spPr>
      </p:pic>
      <p:pic>
        <p:nvPicPr>
          <p:cNvPr id="154" name="Google Shape;154;p28"/>
          <p:cNvPicPr preferRelativeResize="0"/>
          <p:nvPr/>
        </p:nvPicPr>
        <p:blipFill>
          <a:blip r:embed="rId4">
            <a:alphaModFix/>
          </a:blip>
          <a:stretch>
            <a:fillRect/>
          </a:stretch>
        </p:blipFill>
        <p:spPr>
          <a:xfrm>
            <a:off x="4953000" y="1181900"/>
            <a:ext cx="3056901" cy="19929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9"/>
          <p:cNvSpPr txBox="1"/>
          <p:nvPr>
            <p:ph type="title"/>
          </p:nvPr>
        </p:nvSpPr>
        <p:spPr>
          <a:xfrm>
            <a:off x="311700" y="3182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 InceptionV3</a:t>
            </a:r>
            <a:endParaRPr/>
          </a:p>
        </p:txBody>
      </p:sp>
      <p:pic>
        <p:nvPicPr>
          <p:cNvPr id="160" name="Google Shape;160;p29"/>
          <p:cNvPicPr preferRelativeResize="0"/>
          <p:nvPr/>
        </p:nvPicPr>
        <p:blipFill rotWithShape="1">
          <a:blip r:embed="rId3">
            <a:alphaModFix/>
          </a:blip>
          <a:srcRect b="56261" l="3489" r="33066" t="0"/>
          <a:stretch/>
        </p:blipFill>
        <p:spPr>
          <a:xfrm>
            <a:off x="507100" y="1395950"/>
            <a:ext cx="3821400" cy="2555383"/>
          </a:xfrm>
          <a:prstGeom prst="rect">
            <a:avLst/>
          </a:prstGeom>
          <a:noFill/>
          <a:ln>
            <a:noFill/>
          </a:ln>
        </p:spPr>
      </p:pic>
      <p:pic>
        <p:nvPicPr>
          <p:cNvPr id="161" name="Google Shape;161;p29"/>
          <p:cNvPicPr preferRelativeResize="0"/>
          <p:nvPr/>
        </p:nvPicPr>
        <p:blipFill rotWithShape="1">
          <a:blip r:embed="rId3">
            <a:alphaModFix/>
          </a:blip>
          <a:srcRect b="0" l="1922" r="33112" t="56261"/>
          <a:stretch/>
        </p:blipFill>
        <p:spPr>
          <a:xfrm>
            <a:off x="4871825" y="1400250"/>
            <a:ext cx="3821400" cy="2495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 AlexNet</a:t>
            </a:r>
            <a:endParaRPr/>
          </a:p>
        </p:txBody>
      </p:sp>
      <p:pic>
        <p:nvPicPr>
          <p:cNvPr id="167" name="Google Shape;167;p30"/>
          <p:cNvPicPr preferRelativeResize="0"/>
          <p:nvPr/>
        </p:nvPicPr>
        <p:blipFill>
          <a:blip r:embed="rId3">
            <a:alphaModFix/>
          </a:blip>
          <a:stretch>
            <a:fillRect/>
          </a:stretch>
        </p:blipFill>
        <p:spPr>
          <a:xfrm>
            <a:off x="1323825" y="1143200"/>
            <a:ext cx="6185123" cy="3820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Grad-Class Activation Maps (Grad-CAMs)</a:t>
            </a:r>
            <a:endParaRPr/>
          </a:p>
        </p:txBody>
      </p:sp>
      <p:sp>
        <p:nvSpPr>
          <p:cNvPr id="173" name="Google Shape;173;p31"/>
          <p:cNvSpPr txBox="1"/>
          <p:nvPr>
            <p:ph idx="1" type="body"/>
          </p:nvPr>
        </p:nvSpPr>
        <p:spPr>
          <a:xfrm>
            <a:off x="311700" y="1304875"/>
            <a:ext cx="8520600" cy="3416400"/>
          </a:xfrm>
          <a:prstGeom prst="rect">
            <a:avLst/>
          </a:prstGeom>
          <a:ln cap="flat" cmpd="sng" w="9525">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368300" lvl="0" marL="457200" rtl="0" algn="l">
              <a:lnSpc>
                <a:spcPct val="100000"/>
              </a:lnSpc>
              <a:spcBef>
                <a:spcPts val="0"/>
              </a:spcBef>
              <a:spcAft>
                <a:spcPts val="0"/>
              </a:spcAft>
              <a:buClr>
                <a:srgbClr val="FFFFFF"/>
              </a:buClr>
              <a:buSzPts val="2200"/>
              <a:buFont typeface="Economica"/>
              <a:buChar char="●"/>
            </a:pPr>
            <a:r>
              <a:rPr lang="en" sz="2200">
                <a:solidFill>
                  <a:srgbClr val="FFFFFF"/>
                </a:solidFill>
              </a:rPr>
              <a:t>Visual Explanations from Deep Networks via Gradient-based Localization </a:t>
            </a:r>
            <a:endParaRPr b="1" sz="2200">
              <a:solidFill>
                <a:srgbClr val="FFFFFF"/>
              </a:solidFill>
            </a:endParaRPr>
          </a:p>
          <a:p>
            <a:pPr indent="0" lvl="0" marL="457200" rtl="0" algn="l">
              <a:lnSpc>
                <a:spcPct val="100000"/>
              </a:lnSpc>
              <a:spcBef>
                <a:spcPts val="0"/>
              </a:spcBef>
              <a:spcAft>
                <a:spcPts val="0"/>
              </a:spcAft>
              <a:buNone/>
            </a:pPr>
            <a:r>
              <a:t/>
            </a:r>
            <a:endParaRPr sz="2200">
              <a:solidFill>
                <a:srgbClr val="FFFFFF"/>
              </a:solidFill>
            </a:endParaRPr>
          </a:p>
          <a:p>
            <a:pPr indent="-368300" lvl="0" marL="457200" rtl="0" algn="l">
              <a:lnSpc>
                <a:spcPct val="100000"/>
              </a:lnSpc>
              <a:spcBef>
                <a:spcPts val="0"/>
              </a:spcBef>
              <a:spcAft>
                <a:spcPts val="0"/>
              </a:spcAft>
              <a:buClr>
                <a:srgbClr val="FFFFFF"/>
              </a:buClr>
              <a:buSzPts val="2200"/>
              <a:buFont typeface="Arial"/>
              <a:buChar char="●"/>
            </a:pPr>
            <a:r>
              <a:rPr lang="en" sz="2200">
                <a:solidFill>
                  <a:srgbClr val="FFFFFF"/>
                </a:solidFill>
              </a:rPr>
              <a:t>Increases model transparency and explainability  </a:t>
            </a:r>
            <a:endParaRPr sz="2200">
              <a:solidFill>
                <a:srgbClr val="FFFFFF"/>
              </a:solidFill>
            </a:endParaRPr>
          </a:p>
          <a:p>
            <a:pPr indent="0" lvl="0" marL="457200" rtl="0" algn="l">
              <a:lnSpc>
                <a:spcPct val="100000"/>
              </a:lnSpc>
              <a:spcBef>
                <a:spcPts val="0"/>
              </a:spcBef>
              <a:spcAft>
                <a:spcPts val="0"/>
              </a:spcAft>
              <a:buNone/>
            </a:pPr>
            <a:r>
              <a:t/>
            </a:r>
            <a:endParaRPr sz="2200">
              <a:solidFill>
                <a:srgbClr val="FFFFFF"/>
              </a:solidFill>
            </a:endParaRPr>
          </a:p>
          <a:p>
            <a:pPr indent="-368300" lvl="0" marL="457200" rtl="0" algn="l">
              <a:spcBef>
                <a:spcPts val="0"/>
              </a:spcBef>
              <a:spcAft>
                <a:spcPts val="0"/>
              </a:spcAft>
              <a:buClr>
                <a:srgbClr val="FFFFFF"/>
              </a:buClr>
              <a:buSzPts val="2200"/>
              <a:buFont typeface="Open Sans"/>
              <a:buChar char="●"/>
            </a:pPr>
            <a:r>
              <a:rPr lang="en" sz="2200">
                <a:solidFill>
                  <a:srgbClr val="FFFFFF"/>
                </a:solidFill>
              </a:rPr>
              <a:t>Visualizing activation areas will potentially allow domain experts (health professionals) to corroborate the model results based on common practices and guidelines</a:t>
            </a:r>
            <a:endParaRPr sz="2200">
              <a:solidFill>
                <a:srgbClr val="FFFFFF"/>
              </a:solidFill>
            </a:endParaRPr>
          </a:p>
          <a:p>
            <a:pPr indent="0" lvl="0" marL="0" rtl="0" algn="l">
              <a:lnSpc>
                <a:spcPct val="100000"/>
              </a:lnSpc>
              <a:spcBef>
                <a:spcPts val="0"/>
              </a:spcBef>
              <a:spcAft>
                <a:spcPts val="0"/>
              </a:spcAft>
              <a:buNone/>
            </a:pPr>
            <a:r>
              <a:t/>
            </a:r>
            <a:endParaRPr sz="2400">
              <a:solidFill>
                <a:srgbClr val="000000"/>
              </a:solidFill>
              <a:latin typeface="Economica"/>
              <a:ea typeface="Economica"/>
              <a:cs typeface="Economica"/>
              <a:sym typeface="Economica"/>
            </a:endParaRPr>
          </a:p>
          <a:p>
            <a:pPr indent="0" lvl="0" marL="0" rtl="0" algn="l">
              <a:spcBef>
                <a:spcPts val="0"/>
              </a:spcBef>
              <a:spcAft>
                <a:spcPts val="16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159300" y="170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62" name="Google Shape;62;p14"/>
          <p:cNvSpPr txBox="1"/>
          <p:nvPr>
            <p:ph idx="1" type="body"/>
          </p:nvPr>
        </p:nvSpPr>
        <p:spPr>
          <a:xfrm>
            <a:off x="83100" y="9238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The use of CNNs in classifying medical images is of great interest, especially in areas with limited resources it is used to assist but not replace doctors</a:t>
            </a:r>
            <a:endParaRPr b="1"/>
          </a:p>
          <a:p>
            <a:pPr indent="0" lvl="0" marL="457200" rtl="0" algn="l">
              <a:spcBef>
                <a:spcPts val="1600"/>
              </a:spcBef>
              <a:spcAft>
                <a:spcPts val="0"/>
              </a:spcAft>
              <a:buNone/>
            </a:pPr>
            <a:r>
              <a:t/>
            </a:r>
            <a:endParaRPr b="1"/>
          </a:p>
          <a:p>
            <a:pPr indent="-342900" lvl="0" marL="457200" rtl="0" algn="l">
              <a:spcBef>
                <a:spcPts val="1600"/>
              </a:spcBef>
              <a:spcAft>
                <a:spcPts val="0"/>
              </a:spcAft>
              <a:buSzPts val="1800"/>
              <a:buChar char="●"/>
            </a:pPr>
            <a:r>
              <a:rPr b="1" lang="en"/>
              <a:t>Even prior to our current pandemic situation, </a:t>
            </a:r>
            <a:r>
              <a:rPr b="1" lang="en"/>
              <a:t>pneumonia</a:t>
            </a:r>
            <a:r>
              <a:rPr b="1" lang="en"/>
              <a:t> is a leading cause of mortality worldwide</a:t>
            </a:r>
            <a:endParaRPr b="1"/>
          </a:p>
          <a:p>
            <a:pPr indent="0" lvl="0" marL="457200" rtl="0" algn="l">
              <a:spcBef>
                <a:spcPts val="1600"/>
              </a:spcBef>
              <a:spcAft>
                <a:spcPts val="0"/>
              </a:spcAft>
              <a:buNone/>
            </a:pPr>
            <a:r>
              <a:t/>
            </a:r>
            <a:endParaRPr b="1"/>
          </a:p>
          <a:p>
            <a:pPr indent="-342900" lvl="0" marL="457200" rtl="0" algn="l">
              <a:spcBef>
                <a:spcPts val="1600"/>
              </a:spcBef>
              <a:spcAft>
                <a:spcPts val="0"/>
              </a:spcAft>
              <a:buSzPts val="1800"/>
              <a:buChar char="●"/>
            </a:pPr>
            <a:r>
              <a:rPr b="1" lang="en"/>
              <a:t>At this time most studies of this type are focused on </a:t>
            </a:r>
            <a:r>
              <a:rPr b="1" lang="en"/>
              <a:t>feasibility of models not deployment, our dataset is not varied enough to make claims about the generalizability of any of our models</a:t>
            </a:r>
            <a:endParaRPr b="1"/>
          </a:p>
          <a:p>
            <a:pPr indent="0" lvl="0" marL="457200" rtl="0" algn="l">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pic>
        <p:nvPicPr>
          <p:cNvPr id="178" name="Google Shape;178;p32"/>
          <p:cNvPicPr preferRelativeResize="0"/>
          <p:nvPr/>
        </p:nvPicPr>
        <p:blipFill>
          <a:blip r:embed="rId3">
            <a:alphaModFix/>
          </a:blip>
          <a:stretch>
            <a:fillRect/>
          </a:stretch>
        </p:blipFill>
        <p:spPr>
          <a:xfrm>
            <a:off x="1460650" y="152400"/>
            <a:ext cx="2906650" cy="4838720"/>
          </a:xfrm>
          <a:prstGeom prst="rect">
            <a:avLst/>
          </a:prstGeom>
          <a:noFill/>
          <a:ln>
            <a:noFill/>
          </a:ln>
        </p:spPr>
      </p:pic>
      <p:pic>
        <p:nvPicPr>
          <p:cNvPr id="179" name="Google Shape;179;p32"/>
          <p:cNvPicPr preferRelativeResize="0"/>
          <p:nvPr/>
        </p:nvPicPr>
        <p:blipFill>
          <a:blip r:embed="rId4">
            <a:alphaModFix/>
          </a:blip>
          <a:stretch>
            <a:fillRect/>
          </a:stretch>
        </p:blipFill>
        <p:spPr>
          <a:xfrm>
            <a:off x="4666549" y="152400"/>
            <a:ext cx="2906640" cy="4838700"/>
          </a:xfrm>
          <a:prstGeom prst="rect">
            <a:avLst/>
          </a:prstGeom>
          <a:noFill/>
          <a:ln>
            <a:noFill/>
          </a:ln>
        </p:spPr>
      </p:pic>
      <p:sp>
        <p:nvSpPr>
          <p:cNvPr id="180" name="Google Shape;180;p32"/>
          <p:cNvSpPr txBox="1"/>
          <p:nvPr/>
        </p:nvSpPr>
        <p:spPr>
          <a:xfrm>
            <a:off x="-3500" y="0"/>
            <a:ext cx="1164900" cy="53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NORMAL</a:t>
            </a:r>
            <a:r>
              <a:rPr lang="en">
                <a:solidFill>
                  <a:srgbClr val="FFFFFF"/>
                </a:solidFill>
              </a:rPr>
              <a:t> </a:t>
            </a:r>
            <a:endParaRPr>
              <a:solidFill>
                <a:srgbClr val="FFFFFF"/>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pic>
        <p:nvPicPr>
          <p:cNvPr id="185" name="Google Shape;185;p33"/>
          <p:cNvPicPr preferRelativeResize="0"/>
          <p:nvPr/>
        </p:nvPicPr>
        <p:blipFill>
          <a:blip r:embed="rId3">
            <a:alphaModFix/>
          </a:blip>
          <a:stretch>
            <a:fillRect/>
          </a:stretch>
        </p:blipFill>
        <p:spPr>
          <a:xfrm>
            <a:off x="63975" y="220173"/>
            <a:ext cx="2825199" cy="4703126"/>
          </a:xfrm>
          <a:prstGeom prst="rect">
            <a:avLst/>
          </a:prstGeom>
          <a:noFill/>
          <a:ln>
            <a:noFill/>
          </a:ln>
        </p:spPr>
      </p:pic>
      <p:pic>
        <p:nvPicPr>
          <p:cNvPr id="186" name="Google Shape;186;p33"/>
          <p:cNvPicPr preferRelativeResize="0"/>
          <p:nvPr/>
        </p:nvPicPr>
        <p:blipFill>
          <a:blip r:embed="rId4">
            <a:alphaModFix/>
          </a:blip>
          <a:stretch>
            <a:fillRect/>
          </a:stretch>
        </p:blipFill>
        <p:spPr>
          <a:xfrm>
            <a:off x="3126800" y="220186"/>
            <a:ext cx="2825199" cy="4703126"/>
          </a:xfrm>
          <a:prstGeom prst="rect">
            <a:avLst/>
          </a:prstGeom>
          <a:noFill/>
          <a:ln>
            <a:noFill/>
          </a:ln>
        </p:spPr>
      </p:pic>
      <p:pic>
        <p:nvPicPr>
          <p:cNvPr id="187" name="Google Shape;187;p33"/>
          <p:cNvPicPr preferRelativeResize="0"/>
          <p:nvPr/>
        </p:nvPicPr>
        <p:blipFill>
          <a:blip r:embed="rId5">
            <a:alphaModFix/>
          </a:blip>
          <a:stretch>
            <a:fillRect/>
          </a:stretch>
        </p:blipFill>
        <p:spPr>
          <a:xfrm>
            <a:off x="6235700" y="220187"/>
            <a:ext cx="2825199" cy="4703126"/>
          </a:xfrm>
          <a:prstGeom prst="rect">
            <a:avLst/>
          </a:prstGeom>
          <a:noFill/>
          <a:ln>
            <a:noFill/>
          </a:ln>
        </p:spPr>
      </p:pic>
      <p:cxnSp>
        <p:nvCxnSpPr>
          <p:cNvPr id="188" name="Google Shape;188;p33"/>
          <p:cNvCxnSpPr/>
          <p:nvPr/>
        </p:nvCxnSpPr>
        <p:spPr>
          <a:xfrm rot="10800000">
            <a:off x="3049325" y="138750"/>
            <a:ext cx="19800" cy="4826400"/>
          </a:xfrm>
          <a:prstGeom prst="straightConnector1">
            <a:avLst/>
          </a:prstGeom>
          <a:noFill/>
          <a:ln cap="flat" cmpd="sng" w="9525">
            <a:solidFill>
              <a:srgbClr val="FFFFFF"/>
            </a:solidFill>
            <a:prstDash val="solid"/>
            <a:round/>
            <a:headEnd len="med" w="med" type="none"/>
            <a:tailEnd len="med" w="med" type="none"/>
          </a:ln>
        </p:spPr>
      </p:cxnSp>
      <p:cxnSp>
        <p:nvCxnSpPr>
          <p:cNvPr id="189" name="Google Shape;189;p33"/>
          <p:cNvCxnSpPr/>
          <p:nvPr/>
        </p:nvCxnSpPr>
        <p:spPr>
          <a:xfrm rot="10800000">
            <a:off x="6083950" y="158550"/>
            <a:ext cx="19800" cy="4826400"/>
          </a:xfrm>
          <a:prstGeom prst="straightConnector1">
            <a:avLst/>
          </a:prstGeom>
          <a:noFill/>
          <a:ln cap="flat" cmpd="sng" w="9525">
            <a:solidFill>
              <a:srgbClr val="FFFFFF"/>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4"/>
          <p:cNvSpPr txBox="1"/>
          <p:nvPr>
            <p:ph type="title"/>
          </p:nvPr>
        </p:nvSpPr>
        <p:spPr>
          <a:xfrm>
            <a:off x="214125" y="2498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 - Model Comparison</a:t>
            </a:r>
            <a:r>
              <a:rPr lang="en"/>
              <a:t>  </a:t>
            </a:r>
            <a:endParaRPr/>
          </a:p>
        </p:txBody>
      </p:sp>
      <p:sp>
        <p:nvSpPr>
          <p:cNvPr id="195" name="Google Shape;195;p3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b="1" sz="1200">
              <a:solidFill>
                <a:srgbClr val="000000"/>
              </a:solidFill>
              <a:latin typeface="Times New Roman"/>
              <a:ea typeface="Times New Roman"/>
              <a:cs typeface="Times New Roman"/>
              <a:sym typeface="Times New Roman"/>
            </a:endParaRPr>
          </a:p>
          <a:p>
            <a:pPr indent="0" lvl="0" marL="0" rtl="0" algn="l">
              <a:spcBef>
                <a:spcPts val="0"/>
              </a:spcBef>
              <a:spcAft>
                <a:spcPts val="1600"/>
              </a:spcAft>
              <a:buNone/>
            </a:pPr>
            <a:r>
              <a:t/>
            </a:r>
            <a:endParaRPr/>
          </a:p>
        </p:txBody>
      </p:sp>
      <p:graphicFrame>
        <p:nvGraphicFramePr>
          <p:cNvPr id="196" name="Google Shape;196;p34"/>
          <p:cNvGraphicFramePr/>
          <p:nvPr/>
        </p:nvGraphicFramePr>
        <p:xfrm>
          <a:off x="350300" y="1032188"/>
          <a:ext cx="3000000" cy="3000000"/>
        </p:xfrm>
        <a:graphic>
          <a:graphicData uri="http://schemas.openxmlformats.org/drawingml/2006/table">
            <a:tbl>
              <a:tblPr>
                <a:noFill/>
                <a:tableStyleId>{6A8A40A0-BE3F-44D9-8FAC-566A179150E7}</a:tableStyleId>
              </a:tblPr>
              <a:tblGrid>
                <a:gridCol w="1696400"/>
                <a:gridCol w="1696400"/>
                <a:gridCol w="1696400"/>
                <a:gridCol w="1696400"/>
                <a:gridCol w="1696400"/>
              </a:tblGrid>
              <a:tr h="772175">
                <a:tc>
                  <a:txBody>
                    <a:bodyPr/>
                    <a:lstStyle/>
                    <a:p>
                      <a:pPr indent="0" lvl="0" marL="0" rtl="0" algn="l">
                        <a:spcBef>
                          <a:spcPts val="0"/>
                        </a:spcBef>
                        <a:spcAft>
                          <a:spcPts val="0"/>
                        </a:spcAft>
                        <a:buNone/>
                      </a:pPr>
                      <a:r>
                        <a:t/>
                      </a:r>
                      <a:endParaRPr/>
                    </a:p>
                  </a:txBody>
                  <a:tcPr marT="91425" marB="91425" marR="91425" marL="91425">
                    <a:lnL cap="flat" cmpd="sng" w="38100">
                      <a:solidFill>
                        <a:srgbClr val="9E9E9E">
                          <a:alpha val="0"/>
                        </a:srgbClr>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alpha val="0"/>
                        </a:srgbClr>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solidFill>
                            <a:srgbClr val="FFFFFF"/>
                          </a:solidFill>
                        </a:rPr>
                        <a:t>Training Loss</a:t>
                      </a:r>
                      <a:endParaRPr b="1">
                        <a:solidFill>
                          <a:srgbClr val="FFFFFF"/>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solidFill>
                            <a:srgbClr val="FFFFFF"/>
                          </a:solidFill>
                        </a:rPr>
                        <a:t>Training Accuracy</a:t>
                      </a:r>
                      <a:endParaRPr b="1">
                        <a:solidFill>
                          <a:srgbClr val="FFFFFF"/>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solidFill>
                            <a:srgbClr val="FFFFFF"/>
                          </a:solidFill>
                        </a:rPr>
                        <a:t>Validation Loss</a:t>
                      </a:r>
                      <a:endParaRPr b="1">
                        <a:solidFill>
                          <a:srgbClr val="FFFFFF"/>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solidFill>
                            <a:srgbClr val="FFFFFF"/>
                          </a:solidFill>
                        </a:rPr>
                        <a:t>Validation Accuracy</a:t>
                      </a:r>
                      <a:endParaRPr b="1">
                        <a:solidFill>
                          <a:srgbClr val="FFFFFF"/>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772175">
                <a:tc>
                  <a:txBody>
                    <a:bodyPr/>
                    <a:lstStyle/>
                    <a:p>
                      <a:pPr indent="0" lvl="0" marL="0" rtl="0" algn="l">
                        <a:spcBef>
                          <a:spcPts val="0"/>
                        </a:spcBef>
                        <a:spcAft>
                          <a:spcPts val="0"/>
                        </a:spcAft>
                        <a:buNone/>
                      </a:pPr>
                      <a:r>
                        <a:rPr b="1" lang="en">
                          <a:solidFill>
                            <a:srgbClr val="FFFFFF"/>
                          </a:solidFill>
                        </a:rPr>
                        <a:t>Custom</a:t>
                      </a:r>
                      <a:endParaRPr b="1">
                        <a:solidFill>
                          <a:srgbClr val="FFFFFF"/>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0.0724</a:t>
                      </a:r>
                      <a:endParaRPr b="1">
                        <a:solidFill>
                          <a:schemeClr val="dk1"/>
                        </a:solidFill>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0.987</a:t>
                      </a:r>
                      <a:endParaRPr b="1">
                        <a:solidFill>
                          <a:schemeClr val="dk1"/>
                        </a:solidFill>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2.9422</a:t>
                      </a:r>
                      <a:endParaRPr b="1">
                        <a:solidFill>
                          <a:schemeClr val="dk1"/>
                        </a:solidFill>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0.7919</a:t>
                      </a:r>
                      <a:endParaRPr b="1">
                        <a:solidFill>
                          <a:schemeClr val="dk1"/>
                        </a:solidFill>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772175">
                <a:tc>
                  <a:txBody>
                    <a:bodyPr/>
                    <a:lstStyle/>
                    <a:p>
                      <a:pPr indent="0" lvl="0" marL="0" rtl="0" algn="l">
                        <a:spcBef>
                          <a:spcPts val="0"/>
                        </a:spcBef>
                        <a:spcAft>
                          <a:spcPts val="0"/>
                        </a:spcAft>
                        <a:buNone/>
                      </a:pPr>
                      <a:r>
                        <a:rPr b="1" lang="en">
                          <a:solidFill>
                            <a:srgbClr val="FFFFFF"/>
                          </a:solidFill>
                        </a:rPr>
                        <a:t>VGG19</a:t>
                      </a:r>
                      <a:endParaRPr b="1">
                        <a:solidFill>
                          <a:srgbClr val="FFFFFF"/>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0.0413</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0.9882</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3.6790</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0.7661</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764750">
                <a:tc>
                  <a:txBody>
                    <a:bodyPr/>
                    <a:lstStyle/>
                    <a:p>
                      <a:pPr indent="0" lvl="0" marL="0" rtl="0" algn="l">
                        <a:spcBef>
                          <a:spcPts val="0"/>
                        </a:spcBef>
                        <a:spcAft>
                          <a:spcPts val="0"/>
                        </a:spcAft>
                        <a:buNone/>
                      </a:pPr>
                      <a:r>
                        <a:rPr b="1" lang="en">
                          <a:solidFill>
                            <a:srgbClr val="FFFFFF"/>
                          </a:solidFill>
                        </a:rPr>
                        <a:t>AlexNet</a:t>
                      </a:r>
                      <a:endParaRPr b="1">
                        <a:solidFill>
                          <a:srgbClr val="FFFFFF"/>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rPr>
                        <a:t>0.1660</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rPr>
                        <a:t>0.9350</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rPr>
                        <a:t>0.1778</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rgbClr val="FFFFFF"/>
                          </a:solidFill>
                        </a:rPr>
                        <a:t>0.9375</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r h="772175">
                <a:tc>
                  <a:txBody>
                    <a:bodyPr/>
                    <a:lstStyle/>
                    <a:p>
                      <a:pPr indent="0" lvl="0" marL="0" rtl="0" algn="l">
                        <a:spcBef>
                          <a:spcPts val="0"/>
                        </a:spcBef>
                        <a:spcAft>
                          <a:spcPts val="0"/>
                        </a:spcAft>
                        <a:buNone/>
                      </a:pPr>
                      <a:r>
                        <a:rPr b="1" lang="en">
                          <a:solidFill>
                            <a:srgbClr val="FFFFFF"/>
                          </a:solidFill>
                        </a:rPr>
                        <a:t>InceptionV3</a:t>
                      </a:r>
                      <a:endParaRPr b="1">
                        <a:solidFill>
                          <a:srgbClr val="FFFFFF"/>
                        </a:solidFill>
                      </a:endParaRPr>
                    </a:p>
                  </a:txBody>
                  <a:tcPr marT="91425" marB="91425" marR="91425" marL="91425">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
                        <a:t>.</a:t>
                      </a:r>
                      <a:r>
                        <a:rPr b="1" lang="en">
                          <a:solidFill>
                            <a:schemeClr val="dk1"/>
                          </a:solidFill>
                        </a:rPr>
                        <a:t>0.6196</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0.6852</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0.7066</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
                          <a:solidFill>
                            <a:schemeClr val="dk1"/>
                          </a:solidFill>
                        </a:rPr>
                        <a:t>0.6185</a:t>
                      </a:r>
                      <a:endParaRPr/>
                    </a:p>
                  </a:txBody>
                  <a:tcPr marT="91425" marB="91425" marR="91425" marL="91425" anchor="ctr">
                    <a:lnL cap="flat" cmpd="sng" w="38100">
                      <a:solidFill>
                        <a:srgbClr val="9E9E9E"/>
                      </a:solidFill>
                      <a:prstDash val="solid"/>
                      <a:round/>
                      <a:headEnd len="sm" w="sm" type="none"/>
                      <a:tailEnd len="sm" w="sm" type="none"/>
                    </a:lnL>
                    <a:lnR cap="flat" cmpd="sng" w="38100">
                      <a:solidFill>
                        <a:srgbClr val="9E9E9E"/>
                      </a:solidFill>
                      <a:prstDash val="solid"/>
                      <a:round/>
                      <a:headEnd len="sm" w="sm" type="none"/>
                      <a:tailEnd len="sm" w="sm" type="none"/>
                    </a:lnR>
                    <a:lnT cap="flat" cmpd="sng" w="38100">
                      <a:solidFill>
                        <a:srgbClr val="9E9E9E"/>
                      </a:solidFill>
                      <a:prstDash val="solid"/>
                      <a:round/>
                      <a:headEnd len="sm" w="sm" type="none"/>
                      <a:tailEnd len="sm" w="sm" type="none"/>
                    </a:lnT>
                    <a:lnB cap="flat" cmpd="sng" w="38100">
                      <a:solidFill>
                        <a:srgbClr val="9E9E9E"/>
                      </a:solidFill>
                      <a:prstDash val="solid"/>
                      <a:round/>
                      <a:headEnd len="sm" w="sm" type="none"/>
                      <a:tailEnd len="sm" w="sm" type="none"/>
                    </a:lnB>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Limitations/Future Work</a:t>
            </a:r>
            <a:endParaRPr/>
          </a:p>
        </p:txBody>
      </p:sp>
      <p:sp>
        <p:nvSpPr>
          <p:cNvPr id="202" name="Google Shape;202;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Our model only takes into account chest X-rays, but a combination of features of the patients can also be useful</a:t>
            </a:r>
            <a:endParaRPr/>
          </a:p>
          <a:p>
            <a:pPr indent="-317500" lvl="1" marL="914400" rtl="0" algn="l">
              <a:spcBef>
                <a:spcPts val="0"/>
              </a:spcBef>
              <a:spcAft>
                <a:spcPts val="0"/>
              </a:spcAft>
              <a:buSzPts val="1400"/>
              <a:buChar char="○"/>
            </a:pPr>
            <a:r>
              <a:rPr lang="en"/>
              <a:t>Symptoms</a:t>
            </a:r>
            <a:endParaRPr/>
          </a:p>
          <a:p>
            <a:pPr indent="-317500" lvl="1" marL="914400" rtl="0" algn="l">
              <a:spcBef>
                <a:spcPts val="0"/>
              </a:spcBef>
              <a:spcAft>
                <a:spcPts val="0"/>
              </a:spcAft>
              <a:buSzPts val="1400"/>
              <a:buChar char="○"/>
            </a:pPr>
            <a:r>
              <a:rPr lang="en"/>
              <a:t>Comorbidities</a:t>
            </a:r>
            <a:endParaRPr/>
          </a:p>
          <a:p>
            <a:pPr indent="-317500" lvl="1" marL="914400" rtl="0" algn="l">
              <a:spcBef>
                <a:spcPts val="0"/>
              </a:spcBef>
              <a:spcAft>
                <a:spcPts val="0"/>
              </a:spcAft>
              <a:buSzPts val="1400"/>
              <a:buChar char="○"/>
            </a:pPr>
            <a:r>
              <a:rPr lang="en"/>
              <a:t>Age</a:t>
            </a:r>
            <a:endParaRPr/>
          </a:p>
          <a:p>
            <a:pPr indent="-342900" lvl="0" marL="457200" rtl="0" algn="l">
              <a:spcBef>
                <a:spcPts val="0"/>
              </a:spcBef>
              <a:spcAft>
                <a:spcPts val="0"/>
              </a:spcAft>
              <a:buSzPts val="1800"/>
              <a:buChar char="●"/>
            </a:pPr>
            <a:r>
              <a:rPr lang="en"/>
              <a:t>More information could be combined to use both neural nets + different classifiers at the end</a:t>
            </a:r>
            <a:endParaRPr/>
          </a:p>
          <a:p>
            <a:pPr indent="-342900" lvl="0" marL="457200" rtl="0" algn="l">
              <a:spcBef>
                <a:spcPts val="0"/>
              </a:spcBef>
              <a:spcAft>
                <a:spcPts val="0"/>
              </a:spcAft>
              <a:buSzPts val="1800"/>
              <a:buChar char="●"/>
            </a:pPr>
            <a:r>
              <a:rPr lang="en"/>
              <a:t>Different loss function that places higher loss on false negatives</a:t>
            </a:r>
            <a:endParaRPr/>
          </a:p>
          <a:p>
            <a:pPr indent="-342900" lvl="0" marL="457200" rtl="0" algn="l">
              <a:spcBef>
                <a:spcPts val="0"/>
              </a:spcBef>
              <a:spcAft>
                <a:spcPts val="0"/>
              </a:spcAft>
              <a:buSzPts val="1800"/>
              <a:buChar char="●"/>
            </a:pPr>
            <a:r>
              <a:rPr lang="en"/>
              <a:t>Could be extended to classifying different types of pneumonia; bacterial vs </a:t>
            </a:r>
            <a:r>
              <a:rPr lang="en"/>
              <a:t>viral (Multiclass Classification)</a:t>
            </a:r>
            <a:endParaRPr/>
          </a:p>
          <a:p>
            <a:pPr indent="-342900" lvl="0" marL="457200" rtl="0" algn="l">
              <a:spcBef>
                <a:spcPts val="0"/>
              </a:spcBef>
              <a:spcAft>
                <a:spcPts val="0"/>
              </a:spcAft>
              <a:buSzPts val="1800"/>
              <a:buChar char="●"/>
            </a:pPr>
            <a:r>
              <a:rPr lang="en"/>
              <a:t>Specificity as a metric due to imbalanced dataset</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6"/>
          <p:cNvSpPr txBox="1"/>
          <p:nvPr>
            <p:ph type="title"/>
          </p:nvPr>
        </p:nvSpPr>
        <p:spPr>
          <a:xfrm>
            <a:off x="311700" y="1780800"/>
            <a:ext cx="8520600" cy="1131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4500"/>
              <a:t>Thank you! </a:t>
            </a:r>
            <a:endParaRPr sz="4500"/>
          </a:p>
          <a:p>
            <a:pPr indent="0" lvl="0" marL="0" rtl="0" algn="ctr">
              <a:spcBef>
                <a:spcPts val="0"/>
              </a:spcBef>
              <a:spcAft>
                <a:spcPts val="0"/>
              </a:spcAft>
              <a:buNone/>
            </a:pPr>
            <a:r>
              <a:rPr lang="en" sz="4500"/>
              <a:t>Questions?</a:t>
            </a:r>
            <a:endParaRPr sz="45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Citations</a:t>
            </a:r>
            <a:endParaRPr/>
          </a:p>
        </p:txBody>
      </p:sp>
      <p:sp>
        <p:nvSpPr>
          <p:cNvPr id="213" name="Google Shape;213;p3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1.Data: </a:t>
            </a:r>
            <a:r>
              <a:rPr lang="en" sz="1100" u="sng">
                <a:solidFill>
                  <a:schemeClr val="hlink"/>
                </a:solidFill>
                <a:hlinkClick r:id="rId3"/>
              </a:rPr>
              <a:t>https://www.kaggle.com/paultimothymooney/chest-xray-pneumonia</a:t>
            </a:r>
            <a:endParaRPr/>
          </a:p>
          <a:p>
            <a:pPr indent="0" lvl="0" marL="0" rtl="0" algn="l">
              <a:lnSpc>
                <a:spcPct val="100000"/>
              </a:lnSpc>
              <a:spcBef>
                <a:spcPts val="1600"/>
              </a:spcBef>
              <a:spcAft>
                <a:spcPts val="0"/>
              </a:spcAft>
              <a:buNone/>
            </a:pPr>
            <a:r>
              <a:rPr lang="en"/>
              <a:t>2.Grad-CAMS:</a:t>
            </a:r>
            <a:r>
              <a:rPr lang="en" sz="2400">
                <a:solidFill>
                  <a:srgbClr val="000000"/>
                </a:solidFill>
              </a:rPr>
              <a:t> </a:t>
            </a:r>
            <a:r>
              <a:rPr lang="en" sz="1500"/>
              <a:t>Selvaraju, Ramprasaath R. et al. “Grad-CAM: Visual Explanations from Deep Networks via Gradient-Based Localization.” International Journal of Computer Vision (2019): n. Pag. Web.</a:t>
            </a:r>
            <a:endParaRPr sz="1500"/>
          </a:p>
          <a:p>
            <a:pPr indent="0" lvl="0" marL="0" rtl="0" algn="l">
              <a:lnSpc>
                <a:spcPct val="100000"/>
              </a:lnSpc>
              <a:spcBef>
                <a:spcPts val="0"/>
              </a:spcBef>
              <a:spcAft>
                <a:spcPts val="0"/>
              </a:spcAft>
              <a:buNone/>
            </a:pPr>
            <a:r>
              <a:t/>
            </a:r>
            <a:endParaRPr sz="1500"/>
          </a:p>
          <a:p>
            <a:pPr indent="0" lvl="0" marL="0" rtl="0" algn="l">
              <a:lnSpc>
                <a:spcPct val="100000"/>
              </a:lnSpc>
              <a:spcBef>
                <a:spcPts val="0"/>
              </a:spcBef>
              <a:spcAft>
                <a:spcPts val="0"/>
              </a:spcAft>
              <a:buNone/>
            </a:pPr>
            <a:r>
              <a:rPr lang="en" sz="1500"/>
              <a:t>3. ResNet, DenseNet Diagrams: </a:t>
            </a:r>
            <a:r>
              <a:rPr lang="en" sz="1100" u="sng">
                <a:solidFill>
                  <a:schemeClr val="hlink"/>
                </a:solidFill>
                <a:hlinkClick r:id="rId4"/>
              </a:rPr>
              <a:t>https://towardsdatascience.com/an-overview-of-resnet-and-its-variants-5281e2f56035</a:t>
            </a:r>
            <a:endParaRPr sz="1500"/>
          </a:p>
          <a:p>
            <a:pPr indent="0" lvl="0" marL="457200" rtl="0" algn="l">
              <a:spcBef>
                <a:spcPts val="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5"/>
          <p:cNvSpPr txBox="1"/>
          <p:nvPr>
            <p:ph type="title"/>
          </p:nvPr>
        </p:nvSpPr>
        <p:spPr>
          <a:xfrm>
            <a:off x="235500" y="2463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Literature Review Findings</a:t>
            </a:r>
            <a:endParaRPr/>
          </a:p>
        </p:txBody>
      </p:sp>
      <p:sp>
        <p:nvSpPr>
          <p:cNvPr id="68" name="Google Shape;68;p15"/>
          <p:cNvSpPr txBox="1"/>
          <p:nvPr>
            <p:ph idx="1" type="body"/>
          </p:nvPr>
        </p:nvSpPr>
        <p:spPr>
          <a:xfrm>
            <a:off x="235500" y="993375"/>
            <a:ext cx="8727000" cy="3863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 the medical field, CNNs and transfer learning with pre-trained architectures are common</a:t>
            </a:r>
            <a:endParaRPr/>
          </a:p>
          <a:p>
            <a:pPr indent="-342900" lvl="0" marL="457200" rtl="0" algn="l">
              <a:spcBef>
                <a:spcPts val="0"/>
              </a:spcBef>
              <a:spcAft>
                <a:spcPts val="0"/>
              </a:spcAft>
              <a:buSzPts val="1800"/>
              <a:buChar char="●"/>
            </a:pPr>
            <a:r>
              <a:rPr lang="en"/>
              <a:t>Previous studies have found AlexNet and GoogleNet for medical images</a:t>
            </a:r>
            <a:endParaRPr/>
          </a:p>
          <a:p>
            <a:pPr indent="-342900" lvl="0" marL="457200" rtl="0" algn="l">
              <a:spcBef>
                <a:spcPts val="0"/>
              </a:spcBef>
              <a:spcAft>
                <a:spcPts val="0"/>
              </a:spcAft>
              <a:buSzPts val="1800"/>
              <a:buChar char="●"/>
            </a:pPr>
            <a:r>
              <a:rPr lang="en"/>
              <a:t>ResNet50 study focused on chest x-rays (quite similar to our project)</a:t>
            </a:r>
            <a:endParaRPr/>
          </a:p>
          <a:p>
            <a:pPr indent="-317500" lvl="1" marL="914400" rtl="0" algn="l">
              <a:spcBef>
                <a:spcPts val="0"/>
              </a:spcBef>
              <a:spcAft>
                <a:spcPts val="0"/>
              </a:spcAft>
              <a:buSzPts val="1400"/>
              <a:buChar char="○"/>
            </a:pPr>
            <a:r>
              <a:rPr lang="en"/>
              <a:t>Multiclass classification that focused on more than just </a:t>
            </a:r>
            <a:r>
              <a:rPr lang="en"/>
              <a:t>pneumonia</a:t>
            </a:r>
            <a:r>
              <a:rPr lang="en"/>
              <a:t>, low sample sizes for some</a:t>
            </a:r>
            <a:endParaRPr/>
          </a:p>
          <a:p>
            <a:pPr indent="-317500" lvl="1" marL="914400" rtl="0" algn="l">
              <a:spcBef>
                <a:spcPts val="0"/>
              </a:spcBef>
              <a:spcAft>
                <a:spcPts val="0"/>
              </a:spcAft>
              <a:buSzPts val="1400"/>
              <a:buChar char="○"/>
            </a:pPr>
            <a:r>
              <a:rPr lang="en"/>
              <a:t>Training a network from scratch</a:t>
            </a:r>
            <a:endParaRPr/>
          </a:p>
          <a:p>
            <a:pPr indent="-342900" lvl="0" marL="457200" rtl="0" algn="l">
              <a:spcBef>
                <a:spcPts val="0"/>
              </a:spcBef>
              <a:spcAft>
                <a:spcPts val="0"/>
              </a:spcAft>
              <a:buSzPts val="1800"/>
              <a:buChar char="●"/>
            </a:pPr>
            <a:r>
              <a:rPr lang="en"/>
              <a:t>Pre-trained CNNs (e.g. VGG, AlexNet, DenseNet) + classifier</a:t>
            </a:r>
            <a:endParaRPr/>
          </a:p>
          <a:p>
            <a:pPr indent="-317500" lvl="1" marL="914400" rtl="0" algn="l">
              <a:spcBef>
                <a:spcPts val="0"/>
              </a:spcBef>
              <a:spcAft>
                <a:spcPts val="0"/>
              </a:spcAft>
              <a:buSzPts val="1400"/>
              <a:buChar char="○"/>
            </a:pPr>
            <a:r>
              <a:rPr lang="en"/>
              <a:t>CheXNet performed nearly as well as radiologists</a:t>
            </a:r>
            <a:endParaRPr/>
          </a:p>
          <a:p>
            <a:pPr indent="-317500" lvl="1" marL="914400" rtl="0" algn="l">
              <a:spcBef>
                <a:spcPts val="0"/>
              </a:spcBef>
              <a:spcAft>
                <a:spcPts val="0"/>
              </a:spcAft>
              <a:buSzPts val="1400"/>
              <a:buChar char="○"/>
            </a:pPr>
            <a:r>
              <a:rPr lang="en"/>
              <a:t>Xception</a:t>
            </a:r>
            <a:endParaRPr/>
          </a:p>
          <a:p>
            <a:pPr indent="-317500" lvl="1" marL="914400" rtl="0" algn="l">
              <a:spcBef>
                <a:spcPts val="0"/>
              </a:spcBef>
              <a:spcAft>
                <a:spcPts val="0"/>
              </a:spcAft>
              <a:buSzPts val="1400"/>
              <a:buChar char="○"/>
            </a:pPr>
            <a:r>
              <a:rPr lang="en"/>
              <a:t>VGG19 and MobileNet v2 on COVID patients </a:t>
            </a:r>
            <a:endParaRPr/>
          </a:p>
          <a:p>
            <a:pPr indent="-342900" lvl="0" marL="457200" rtl="0" algn="l">
              <a:spcBef>
                <a:spcPts val="0"/>
              </a:spcBef>
              <a:spcAft>
                <a:spcPts val="0"/>
              </a:spcAft>
              <a:buSzPts val="1800"/>
              <a:buChar char="●"/>
            </a:pPr>
            <a:r>
              <a:rPr lang="en"/>
              <a:t>Reducing image size to lessen computational cost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VGG, InceptionV3, AlexNet</a:t>
            </a:r>
            <a:endParaRPr/>
          </a:p>
          <a:p>
            <a:pPr indent="0" lvl="0" marL="0" rtl="0" algn="l">
              <a:spcBef>
                <a:spcPts val="0"/>
              </a:spcBef>
              <a:spcAft>
                <a:spcPts val="0"/>
              </a:spcAft>
              <a:buNone/>
            </a:pPr>
            <a:r>
              <a:t/>
            </a:r>
            <a:endParaRPr/>
          </a:p>
        </p:txBody>
      </p:sp>
      <p:sp>
        <p:nvSpPr>
          <p:cNvPr id="74" name="Google Shape;74;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AlexNet</a:t>
            </a:r>
            <a:endParaRPr/>
          </a:p>
          <a:p>
            <a:pPr indent="-317500" lvl="1" marL="914400" rtl="0" algn="l">
              <a:spcBef>
                <a:spcPts val="0"/>
              </a:spcBef>
              <a:spcAft>
                <a:spcPts val="0"/>
              </a:spcAft>
              <a:buSzPts val="1400"/>
              <a:buChar char="○"/>
            </a:pPr>
            <a:r>
              <a:rPr lang="en"/>
              <a:t>Pros: </a:t>
            </a:r>
            <a:endParaRPr/>
          </a:p>
          <a:p>
            <a:pPr indent="-317500" lvl="2" marL="1371600" rtl="0" algn="l">
              <a:spcBef>
                <a:spcPts val="0"/>
              </a:spcBef>
              <a:spcAft>
                <a:spcPts val="0"/>
              </a:spcAft>
              <a:buSzPts val="1400"/>
              <a:buChar char="■"/>
            </a:pPr>
            <a:r>
              <a:rPr lang="en"/>
              <a:t>For its time, its use of ReLU activation function was revolutionary, lessening the vanishing gradient problem</a:t>
            </a:r>
            <a:endParaRPr/>
          </a:p>
          <a:p>
            <a:pPr indent="-317500" lvl="2" marL="1371600" rtl="0" algn="l">
              <a:spcBef>
                <a:spcPts val="0"/>
              </a:spcBef>
              <a:spcAft>
                <a:spcPts val="0"/>
              </a:spcAft>
              <a:buSzPts val="1400"/>
              <a:buChar char="■"/>
            </a:pPr>
            <a:r>
              <a:rPr lang="en"/>
              <a:t>adding dropout function to lessen overfitting</a:t>
            </a:r>
            <a:endParaRPr/>
          </a:p>
          <a:p>
            <a:pPr indent="-317500" lvl="2" marL="1371600" rtl="0" algn="l">
              <a:spcBef>
                <a:spcPts val="0"/>
              </a:spcBef>
              <a:spcAft>
                <a:spcPts val="0"/>
              </a:spcAft>
              <a:buSzPts val="1400"/>
              <a:buChar char="■"/>
            </a:pPr>
            <a:r>
              <a:rPr lang="en"/>
              <a:t>Multi-gpu training</a:t>
            </a:r>
            <a:endParaRPr/>
          </a:p>
          <a:p>
            <a:pPr indent="-317500" lvl="1" marL="914400" rtl="0" algn="l">
              <a:spcBef>
                <a:spcPts val="0"/>
              </a:spcBef>
              <a:spcAft>
                <a:spcPts val="0"/>
              </a:spcAft>
              <a:buSzPts val="1400"/>
              <a:buChar char="○"/>
            </a:pPr>
            <a:r>
              <a:rPr lang="en"/>
              <a:t>Cons:</a:t>
            </a:r>
            <a:endParaRPr/>
          </a:p>
          <a:p>
            <a:pPr indent="-317500" lvl="2" marL="1371600" rtl="0" algn="l">
              <a:spcBef>
                <a:spcPts val="0"/>
              </a:spcBef>
              <a:spcAft>
                <a:spcPts val="0"/>
              </a:spcAft>
              <a:buSzPts val="1400"/>
              <a:buChar char="■"/>
            </a:pPr>
            <a:r>
              <a:rPr lang="en"/>
              <a:t>Has potential to overfit and computationally expensive</a:t>
            </a:r>
            <a:endParaRPr/>
          </a:p>
          <a:p>
            <a:pPr indent="0" lvl="0" marL="0" rtl="0" algn="l">
              <a:spcBef>
                <a:spcPts val="1600"/>
              </a:spcBef>
              <a:spcAft>
                <a:spcPts val="16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7"/>
          <p:cNvSpPr txBox="1"/>
          <p:nvPr>
            <p:ph type="title"/>
          </p:nvPr>
        </p:nvSpPr>
        <p:spPr>
          <a:xfrm>
            <a:off x="212600" y="2102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VGG, InceptionV3, </a:t>
            </a:r>
            <a:r>
              <a:rPr lang="en"/>
              <a:t>AlexNet</a:t>
            </a:r>
            <a:endParaRPr/>
          </a:p>
        </p:txBody>
      </p:sp>
      <p:sp>
        <p:nvSpPr>
          <p:cNvPr id="80" name="Google Shape;80;p17"/>
          <p:cNvSpPr txBox="1"/>
          <p:nvPr>
            <p:ph idx="1" type="body"/>
          </p:nvPr>
        </p:nvSpPr>
        <p:spPr>
          <a:xfrm>
            <a:off x="235500" y="808200"/>
            <a:ext cx="8520600" cy="4061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InceptionV3</a:t>
            </a:r>
            <a:endParaRPr/>
          </a:p>
          <a:p>
            <a:pPr indent="-317500" lvl="1" marL="914400" rtl="0" algn="l">
              <a:spcBef>
                <a:spcPts val="0"/>
              </a:spcBef>
              <a:spcAft>
                <a:spcPts val="0"/>
              </a:spcAft>
              <a:buSzPts val="1400"/>
              <a:buChar char="○"/>
            </a:pPr>
            <a:r>
              <a:rPr lang="en"/>
              <a:t>Pros:</a:t>
            </a:r>
            <a:endParaRPr/>
          </a:p>
          <a:p>
            <a:pPr indent="-317500" lvl="2" marL="1371600" rtl="0" algn="l">
              <a:spcBef>
                <a:spcPts val="0"/>
              </a:spcBef>
              <a:spcAft>
                <a:spcPts val="0"/>
              </a:spcAft>
              <a:buSzPts val="1400"/>
              <a:buChar char="■"/>
            </a:pPr>
            <a:r>
              <a:rPr lang="en"/>
              <a:t>concatenates feature-maps produced by filters of different sizes</a:t>
            </a:r>
            <a:endParaRPr/>
          </a:p>
          <a:p>
            <a:pPr indent="-317500" lvl="2" marL="1371600" rtl="0" algn="l">
              <a:spcBef>
                <a:spcPts val="0"/>
              </a:spcBef>
              <a:spcAft>
                <a:spcPts val="0"/>
              </a:spcAft>
              <a:buSzPts val="1400"/>
              <a:buChar char="■"/>
            </a:pPr>
            <a:r>
              <a:rPr lang="en"/>
              <a:t>Designed to perform well under memory constraints and computational budget</a:t>
            </a:r>
            <a:endParaRPr/>
          </a:p>
          <a:p>
            <a:pPr indent="-317500" lvl="1" marL="914400" rtl="0" algn="l">
              <a:spcBef>
                <a:spcPts val="0"/>
              </a:spcBef>
              <a:spcAft>
                <a:spcPts val="0"/>
              </a:spcAft>
              <a:buSzPts val="1400"/>
              <a:buChar char="○"/>
            </a:pPr>
            <a:r>
              <a:rPr lang="en"/>
              <a:t>Cons: </a:t>
            </a:r>
            <a:endParaRPr/>
          </a:p>
          <a:p>
            <a:pPr indent="-317500" lvl="2" marL="1371600" rtl="0" algn="l">
              <a:spcBef>
                <a:spcPts val="0"/>
              </a:spcBef>
              <a:spcAft>
                <a:spcPts val="0"/>
              </a:spcAft>
              <a:buSzPts val="1400"/>
              <a:buChar char="■"/>
            </a:pPr>
            <a:r>
              <a:rPr lang="en"/>
              <a:t>Harder to make changes to network  because of the complexity of its architecture </a:t>
            </a:r>
            <a:endParaRPr/>
          </a:p>
          <a:p>
            <a:pPr indent="-342900" lvl="0" marL="457200" rtl="0" algn="l">
              <a:spcBef>
                <a:spcPts val="0"/>
              </a:spcBef>
              <a:spcAft>
                <a:spcPts val="0"/>
              </a:spcAft>
              <a:buSzPts val="1800"/>
              <a:buChar char="●"/>
            </a:pPr>
            <a:r>
              <a:rPr lang="en"/>
              <a:t>VGG</a:t>
            </a:r>
            <a:endParaRPr/>
          </a:p>
          <a:p>
            <a:pPr indent="-317500" lvl="1" marL="914400" rtl="0" algn="l">
              <a:spcBef>
                <a:spcPts val="0"/>
              </a:spcBef>
              <a:spcAft>
                <a:spcPts val="0"/>
              </a:spcAft>
              <a:buSzPts val="1400"/>
              <a:buChar char="○"/>
            </a:pPr>
            <a:r>
              <a:rPr lang="en"/>
              <a:t>Pros:</a:t>
            </a:r>
            <a:endParaRPr/>
          </a:p>
          <a:p>
            <a:pPr indent="-317500" lvl="2" marL="1371600" rtl="0" algn="l">
              <a:spcBef>
                <a:spcPts val="0"/>
              </a:spcBef>
              <a:spcAft>
                <a:spcPts val="0"/>
              </a:spcAft>
              <a:buSzPts val="1400"/>
              <a:buChar char="■"/>
            </a:pPr>
            <a:r>
              <a:rPr lang="en"/>
              <a:t>Required less epochs to converge than AlexNet due to implicit regularization and pre initialization of certain layers</a:t>
            </a:r>
            <a:endParaRPr/>
          </a:p>
          <a:p>
            <a:pPr indent="-317500" lvl="1" marL="914400" rtl="0" algn="l">
              <a:spcBef>
                <a:spcPts val="0"/>
              </a:spcBef>
              <a:spcAft>
                <a:spcPts val="0"/>
              </a:spcAft>
              <a:buSzPts val="1400"/>
              <a:buChar char="○"/>
            </a:pPr>
            <a:r>
              <a:rPr lang="en"/>
              <a:t>Cons:</a:t>
            </a:r>
            <a:endParaRPr/>
          </a:p>
          <a:p>
            <a:pPr indent="-317500" lvl="2" marL="1371600" rtl="0" algn="l">
              <a:spcBef>
                <a:spcPts val="0"/>
              </a:spcBef>
              <a:spcAft>
                <a:spcPts val="0"/>
              </a:spcAft>
              <a:buSzPts val="1400"/>
              <a:buChar char="■"/>
            </a:pPr>
            <a:r>
              <a:rPr lang="en"/>
              <a:t>Had greater depth than AlexNet</a:t>
            </a:r>
            <a:endParaRPr/>
          </a:p>
          <a:p>
            <a:pPr indent="-317500" lvl="2" marL="1371600" rtl="0" algn="l">
              <a:spcBef>
                <a:spcPts val="0"/>
              </a:spcBef>
              <a:spcAft>
                <a:spcPts val="0"/>
              </a:spcAft>
              <a:buSzPts val="1400"/>
              <a:buChar char="■"/>
            </a:pPr>
            <a:r>
              <a:rPr lang="en"/>
              <a:t>Employed three times more parameter than AlexNet </a:t>
            </a:r>
            <a:endParaRPr/>
          </a:p>
          <a:p>
            <a:pPr indent="0" lvl="0" marL="137160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Potential Methods: ResNet</a:t>
            </a:r>
            <a:endParaRPr/>
          </a:p>
        </p:txBody>
      </p:sp>
      <p:sp>
        <p:nvSpPr>
          <p:cNvPr id="86" name="Google Shape;86;p18"/>
          <p:cNvSpPr txBox="1"/>
          <p:nvPr>
            <p:ph idx="1" type="body"/>
          </p:nvPr>
        </p:nvSpPr>
        <p:spPr>
          <a:xfrm>
            <a:off x="311700" y="1152475"/>
            <a:ext cx="4260300" cy="3763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ResNet seeks to address the vanishing gradient issue (due to repeated multiplication) especially with networks that featured many layers</a:t>
            </a:r>
            <a:endParaRPr/>
          </a:p>
          <a:p>
            <a:pPr indent="-317500" lvl="1" marL="914400" rtl="0" algn="l">
              <a:spcBef>
                <a:spcPts val="0"/>
              </a:spcBef>
              <a:spcAft>
                <a:spcPts val="0"/>
              </a:spcAft>
              <a:buSzPts val="1400"/>
              <a:buChar char="○"/>
            </a:pPr>
            <a:r>
              <a:rPr lang="en"/>
              <a:t>“Identity shortcut connection” that can skip layers</a:t>
            </a:r>
            <a:endParaRPr/>
          </a:p>
          <a:p>
            <a:pPr indent="-317500" lvl="1" marL="914400" rtl="0" algn="l">
              <a:spcBef>
                <a:spcPts val="0"/>
              </a:spcBef>
              <a:spcAft>
                <a:spcPts val="0"/>
              </a:spcAft>
              <a:buSzPts val="1400"/>
              <a:buChar char="○"/>
            </a:pPr>
            <a:r>
              <a:rPr lang="en"/>
              <a:t>Stacking identity mappings should not degrade performance</a:t>
            </a:r>
            <a:endParaRPr/>
          </a:p>
          <a:p>
            <a:pPr indent="0" lvl="0" marL="457200" rtl="0" algn="l">
              <a:spcBef>
                <a:spcPts val="1600"/>
              </a:spcBef>
              <a:spcAft>
                <a:spcPts val="1600"/>
              </a:spcAft>
              <a:buNone/>
            </a:pPr>
            <a:r>
              <a:t/>
            </a:r>
            <a:endParaRPr/>
          </a:p>
        </p:txBody>
      </p:sp>
      <p:pic>
        <p:nvPicPr>
          <p:cNvPr id="87" name="Google Shape;87;p18"/>
          <p:cNvPicPr preferRelativeResize="0"/>
          <p:nvPr/>
        </p:nvPicPr>
        <p:blipFill>
          <a:blip r:embed="rId3">
            <a:alphaModFix/>
          </a:blip>
          <a:stretch>
            <a:fillRect/>
          </a:stretch>
        </p:blipFill>
        <p:spPr>
          <a:xfrm>
            <a:off x="5023275" y="1246246"/>
            <a:ext cx="3457574" cy="3186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Other Potential Methods: DenseNet</a:t>
            </a:r>
            <a:endParaRPr/>
          </a:p>
        </p:txBody>
      </p:sp>
      <p:sp>
        <p:nvSpPr>
          <p:cNvPr id="93" name="Google Shape;93;p19"/>
          <p:cNvSpPr txBox="1"/>
          <p:nvPr>
            <p:ph idx="1" type="body"/>
          </p:nvPr>
        </p:nvSpPr>
        <p:spPr>
          <a:xfrm>
            <a:off x="311700" y="1152475"/>
            <a:ext cx="4260300" cy="3763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DenseNet is similar, now all layers are connected to each other</a:t>
            </a:r>
            <a:endParaRPr/>
          </a:p>
          <a:p>
            <a:pPr indent="-317500" lvl="1" marL="914400" rtl="0" algn="l">
              <a:spcBef>
                <a:spcPts val="0"/>
              </a:spcBef>
              <a:spcAft>
                <a:spcPts val="0"/>
              </a:spcAft>
              <a:buSzPts val="1400"/>
              <a:buChar char="○"/>
            </a:pPr>
            <a:r>
              <a:rPr lang="en"/>
              <a:t>Input of each layer is the feature maps of all earlier layers</a:t>
            </a:r>
            <a:endParaRPr/>
          </a:p>
          <a:p>
            <a:pPr indent="-317500" lvl="1" marL="914400" rtl="0" algn="l">
              <a:spcBef>
                <a:spcPts val="0"/>
              </a:spcBef>
              <a:spcAft>
                <a:spcPts val="0"/>
              </a:spcAft>
              <a:buSzPts val="1400"/>
              <a:buChar char="○"/>
            </a:pPr>
            <a:r>
              <a:rPr lang="en"/>
              <a:t>Output is passed to all subsequent layers</a:t>
            </a:r>
            <a:endParaRPr/>
          </a:p>
          <a:p>
            <a:pPr indent="-317500" lvl="1" marL="914400" rtl="0" algn="l">
              <a:spcBef>
                <a:spcPts val="0"/>
              </a:spcBef>
              <a:spcAft>
                <a:spcPts val="0"/>
              </a:spcAft>
              <a:buSzPts val="1400"/>
              <a:buChar char="○"/>
            </a:pPr>
            <a:r>
              <a:rPr lang="en"/>
              <a:t>Parameter efficient, since features are often reused</a:t>
            </a:r>
            <a:endParaRPr/>
          </a:p>
          <a:p>
            <a:pPr indent="0" lvl="0" marL="0" rtl="0" algn="l">
              <a:spcBef>
                <a:spcPts val="1600"/>
              </a:spcBef>
              <a:spcAft>
                <a:spcPts val="1600"/>
              </a:spcAft>
              <a:buNone/>
            </a:pPr>
            <a:r>
              <a:t/>
            </a:r>
            <a:endParaRPr/>
          </a:p>
        </p:txBody>
      </p:sp>
      <p:pic>
        <p:nvPicPr>
          <p:cNvPr id="94" name="Google Shape;94;p19"/>
          <p:cNvPicPr preferRelativeResize="0"/>
          <p:nvPr/>
        </p:nvPicPr>
        <p:blipFill>
          <a:blip r:embed="rId3">
            <a:alphaModFix/>
          </a:blip>
          <a:stretch>
            <a:fillRect/>
          </a:stretch>
        </p:blipFill>
        <p:spPr>
          <a:xfrm>
            <a:off x="5021225" y="1326975"/>
            <a:ext cx="3556550" cy="24895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Pre-Trained vs Training from Scratch</a:t>
            </a:r>
            <a:endParaRPr/>
          </a:p>
        </p:txBody>
      </p:sp>
      <p:sp>
        <p:nvSpPr>
          <p:cNvPr id="100" name="Google Shape;100;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Training a neural network can take a very long time and be computationally expensive</a:t>
            </a:r>
            <a:endParaRPr/>
          </a:p>
          <a:p>
            <a:pPr indent="-317500" lvl="1" marL="914400" rtl="0" algn="l">
              <a:spcBef>
                <a:spcPts val="0"/>
              </a:spcBef>
              <a:spcAft>
                <a:spcPts val="0"/>
              </a:spcAft>
              <a:buSzPts val="1400"/>
              <a:buChar char="○"/>
            </a:pPr>
            <a:r>
              <a:rPr lang="en"/>
              <a:t>More readily possible than a few years ago</a:t>
            </a:r>
            <a:endParaRPr/>
          </a:p>
          <a:p>
            <a:pPr indent="-317500" lvl="1" marL="914400" rtl="0" algn="l">
              <a:spcBef>
                <a:spcPts val="0"/>
              </a:spcBef>
              <a:spcAft>
                <a:spcPts val="0"/>
              </a:spcAft>
              <a:buSzPts val="1400"/>
              <a:buChar char="○"/>
            </a:pPr>
            <a:r>
              <a:rPr lang="en"/>
              <a:t>Heavily depends on the size of the dataset</a:t>
            </a:r>
            <a:endParaRPr/>
          </a:p>
          <a:p>
            <a:pPr indent="-317500" lvl="1" marL="914400" rtl="0" algn="l">
              <a:spcBef>
                <a:spcPts val="0"/>
              </a:spcBef>
              <a:spcAft>
                <a:spcPts val="0"/>
              </a:spcAft>
              <a:buSzPts val="1400"/>
              <a:buChar char="○"/>
            </a:pPr>
            <a:r>
              <a:rPr lang="en"/>
              <a:t>General lack of medical data, especially for </a:t>
            </a:r>
            <a:r>
              <a:rPr lang="en"/>
              <a:t>rare</a:t>
            </a:r>
            <a:r>
              <a:rPr lang="en"/>
              <a:t> diseases/conditions</a:t>
            </a:r>
            <a:endParaRPr/>
          </a:p>
          <a:p>
            <a:pPr indent="-342900" lvl="0" marL="457200" rtl="0" algn="l">
              <a:spcBef>
                <a:spcPts val="0"/>
              </a:spcBef>
              <a:spcAft>
                <a:spcPts val="0"/>
              </a:spcAft>
              <a:buSzPts val="1800"/>
              <a:buChar char="●"/>
            </a:pPr>
            <a:r>
              <a:rPr lang="en"/>
              <a:t>Pre-Trained Requirements:</a:t>
            </a:r>
            <a:endParaRPr/>
          </a:p>
          <a:p>
            <a:pPr indent="-317500" lvl="1" marL="914400" rtl="0" algn="l">
              <a:spcBef>
                <a:spcPts val="0"/>
              </a:spcBef>
              <a:spcAft>
                <a:spcPts val="0"/>
              </a:spcAft>
              <a:buSzPts val="1400"/>
              <a:buChar char="○"/>
            </a:pPr>
            <a:r>
              <a:rPr lang="en"/>
              <a:t>Same inputs (eg image recognition)</a:t>
            </a:r>
            <a:endParaRPr/>
          </a:p>
          <a:p>
            <a:pPr indent="-317500" lvl="1" marL="914400" rtl="0" algn="l">
              <a:spcBef>
                <a:spcPts val="0"/>
              </a:spcBef>
              <a:spcAft>
                <a:spcPts val="0"/>
              </a:spcAft>
              <a:buSzPts val="1400"/>
              <a:buChar char="○"/>
            </a:pPr>
            <a:r>
              <a:rPr lang="en"/>
              <a:t>Pretrained dataset is much larger</a:t>
            </a:r>
            <a:endParaRPr/>
          </a:p>
          <a:p>
            <a:pPr indent="-342900" lvl="0" marL="457200" rtl="0" algn="l">
              <a:spcBef>
                <a:spcPts val="0"/>
              </a:spcBef>
              <a:spcAft>
                <a:spcPts val="0"/>
              </a:spcAft>
              <a:buSzPts val="1800"/>
              <a:buChar char="●"/>
            </a:pPr>
            <a:r>
              <a:rPr lang="en"/>
              <a:t>Many existing pre-trained architectures to choose from!</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1"/>
          <p:cNvSpPr txBox="1"/>
          <p:nvPr>
            <p:ph type="title"/>
          </p:nvPr>
        </p:nvSpPr>
        <p:spPr>
          <a:xfrm>
            <a:off x="58625" y="1885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a:t>
            </a:r>
            <a:endParaRPr/>
          </a:p>
        </p:txBody>
      </p:sp>
      <p:sp>
        <p:nvSpPr>
          <p:cNvPr id="106" name="Google Shape;106;p21"/>
          <p:cNvSpPr txBox="1"/>
          <p:nvPr>
            <p:ph idx="1" type="body"/>
          </p:nvPr>
        </p:nvSpPr>
        <p:spPr>
          <a:xfrm>
            <a:off x="0" y="890425"/>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t>NORMAL</a:t>
            </a:r>
            <a:endParaRPr b="1"/>
          </a:p>
        </p:txBody>
      </p:sp>
      <p:sp>
        <p:nvSpPr>
          <p:cNvPr id="107" name="Google Shape;107;p21"/>
          <p:cNvSpPr txBox="1"/>
          <p:nvPr>
            <p:ph idx="2" type="body"/>
          </p:nvPr>
        </p:nvSpPr>
        <p:spPr>
          <a:xfrm>
            <a:off x="4483925" y="1018050"/>
            <a:ext cx="39999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a:t>PNEUMONIA</a:t>
            </a:r>
            <a:r>
              <a:rPr b="1" lang="en"/>
              <a:t> </a:t>
            </a:r>
            <a:endParaRPr b="1"/>
          </a:p>
        </p:txBody>
      </p:sp>
      <p:pic>
        <p:nvPicPr>
          <p:cNvPr id="108" name="Google Shape;108;p21"/>
          <p:cNvPicPr preferRelativeResize="0"/>
          <p:nvPr/>
        </p:nvPicPr>
        <p:blipFill rotWithShape="1">
          <a:blip r:embed="rId3">
            <a:alphaModFix/>
          </a:blip>
          <a:srcRect b="0" l="5060" r="4581" t="0"/>
          <a:stretch/>
        </p:blipFill>
        <p:spPr>
          <a:xfrm>
            <a:off x="137925" y="1318625"/>
            <a:ext cx="4138297" cy="3192024"/>
          </a:xfrm>
          <a:prstGeom prst="rect">
            <a:avLst/>
          </a:prstGeom>
          <a:noFill/>
          <a:ln>
            <a:noFill/>
          </a:ln>
        </p:spPr>
      </p:pic>
      <p:pic>
        <p:nvPicPr>
          <p:cNvPr id="109" name="Google Shape;109;p21"/>
          <p:cNvPicPr preferRelativeResize="0"/>
          <p:nvPr/>
        </p:nvPicPr>
        <p:blipFill rotWithShape="1">
          <a:blip r:embed="rId4">
            <a:alphaModFix/>
          </a:blip>
          <a:srcRect b="0" l="0" r="8265" t="0"/>
          <a:stretch/>
        </p:blipFill>
        <p:spPr>
          <a:xfrm>
            <a:off x="4572000" y="1367850"/>
            <a:ext cx="4376851" cy="31920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